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2" r:id="rId1"/>
  </p:sldMasterIdLst>
  <p:notesMasterIdLst>
    <p:notesMasterId r:id="rId91"/>
  </p:notesMasterIdLst>
  <p:handoutMasterIdLst>
    <p:handoutMasterId r:id="rId92"/>
  </p:handoutMasterIdLst>
  <p:sldIdLst>
    <p:sldId id="325" r:id="rId2"/>
    <p:sldId id="347" r:id="rId3"/>
    <p:sldId id="549" r:id="rId4"/>
    <p:sldId id="535" r:id="rId5"/>
    <p:sldId id="430" r:id="rId6"/>
    <p:sldId id="431" r:id="rId7"/>
    <p:sldId id="432" r:id="rId8"/>
    <p:sldId id="433" r:id="rId9"/>
    <p:sldId id="495" r:id="rId10"/>
    <p:sldId id="444" r:id="rId11"/>
    <p:sldId id="496" r:id="rId12"/>
    <p:sldId id="445" r:id="rId13"/>
    <p:sldId id="446" r:id="rId14"/>
    <p:sldId id="441" r:id="rId15"/>
    <p:sldId id="447" r:id="rId16"/>
    <p:sldId id="448" r:id="rId17"/>
    <p:sldId id="449" r:id="rId18"/>
    <p:sldId id="450" r:id="rId19"/>
    <p:sldId id="451" r:id="rId20"/>
    <p:sldId id="453" r:id="rId21"/>
    <p:sldId id="454" r:id="rId22"/>
    <p:sldId id="455" r:id="rId23"/>
    <p:sldId id="456" r:id="rId24"/>
    <p:sldId id="457" r:id="rId25"/>
    <p:sldId id="434" r:id="rId26"/>
    <p:sldId id="459" r:id="rId27"/>
    <p:sldId id="461" r:id="rId28"/>
    <p:sldId id="462" r:id="rId29"/>
    <p:sldId id="463" r:id="rId30"/>
    <p:sldId id="460" r:id="rId31"/>
    <p:sldId id="464" r:id="rId32"/>
    <p:sldId id="503" r:id="rId33"/>
    <p:sldId id="519" r:id="rId34"/>
    <p:sldId id="520" r:id="rId35"/>
    <p:sldId id="523" r:id="rId36"/>
    <p:sldId id="521" r:id="rId37"/>
    <p:sldId id="522" r:id="rId38"/>
    <p:sldId id="504" r:id="rId39"/>
    <p:sldId id="505" r:id="rId40"/>
    <p:sldId id="506" r:id="rId41"/>
    <p:sldId id="492" r:id="rId42"/>
    <p:sldId id="488" r:id="rId43"/>
    <p:sldId id="489" r:id="rId44"/>
    <p:sldId id="536" r:id="rId45"/>
    <p:sldId id="471" r:id="rId46"/>
    <p:sldId id="472" r:id="rId47"/>
    <p:sldId id="507" r:id="rId48"/>
    <p:sldId id="508" r:id="rId49"/>
    <p:sldId id="473" r:id="rId50"/>
    <p:sldId id="509" r:id="rId51"/>
    <p:sldId id="474" r:id="rId52"/>
    <p:sldId id="475" r:id="rId53"/>
    <p:sldId id="476" r:id="rId54"/>
    <p:sldId id="478" r:id="rId55"/>
    <p:sldId id="479" r:id="rId56"/>
    <p:sldId id="537" r:id="rId57"/>
    <p:sldId id="538" r:id="rId58"/>
    <p:sldId id="539" r:id="rId59"/>
    <p:sldId id="511" r:id="rId60"/>
    <p:sldId id="435" r:id="rId61"/>
    <p:sldId id="438" r:id="rId62"/>
    <p:sldId id="512" r:id="rId63"/>
    <p:sldId id="490" r:id="rId64"/>
    <p:sldId id="513" r:id="rId65"/>
    <p:sldId id="514" r:id="rId66"/>
    <p:sldId id="483" r:id="rId67"/>
    <p:sldId id="540" r:id="rId68"/>
    <p:sldId id="442" r:id="rId69"/>
    <p:sldId id="491" r:id="rId70"/>
    <p:sldId id="515" r:id="rId71"/>
    <p:sldId id="516" r:id="rId72"/>
    <p:sldId id="517" r:id="rId73"/>
    <p:sldId id="518" r:id="rId74"/>
    <p:sldId id="525" r:id="rId75"/>
    <p:sldId id="526" r:id="rId76"/>
    <p:sldId id="527" r:id="rId77"/>
    <p:sldId id="528" r:id="rId78"/>
    <p:sldId id="530" r:id="rId79"/>
    <p:sldId id="531" r:id="rId80"/>
    <p:sldId id="532" r:id="rId81"/>
    <p:sldId id="534" r:id="rId82"/>
    <p:sldId id="541" r:id="rId83"/>
    <p:sldId id="542" r:id="rId84"/>
    <p:sldId id="544" r:id="rId85"/>
    <p:sldId id="545" r:id="rId86"/>
    <p:sldId id="548" r:id="rId87"/>
    <p:sldId id="546" r:id="rId88"/>
    <p:sldId id="547" r:id="rId89"/>
    <p:sldId id="404" r:id="rId90"/>
  </p:sldIdLst>
  <p:sldSz cx="9144000" cy="6858000" type="screen4x3"/>
  <p:notesSz cx="6858000" cy="9947275"/>
  <p:defaultTextStyle>
    <a:defPPr>
      <a:defRPr lang="en-GB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0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FDCA00"/>
    <a:srgbClr val="FEE1AA"/>
    <a:srgbClr val="FFFF99"/>
    <a:srgbClr val="FFFF66"/>
    <a:srgbClr val="FF0000"/>
    <a:srgbClr val="CC0000"/>
    <a:srgbClr val="173800"/>
    <a:srgbClr val="1D387B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03" autoAdjust="0"/>
    <p:restoredTop sz="86432" autoAdjust="0"/>
  </p:normalViewPr>
  <p:slideViewPr>
    <p:cSldViewPr>
      <p:cViewPr>
        <p:scale>
          <a:sx n="125" d="100"/>
          <a:sy n="125" d="100"/>
        </p:scale>
        <p:origin x="-1422" y="-282"/>
      </p:cViewPr>
      <p:guideLst>
        <p:guide orient="horz" pos="400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1709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D:\Florian\Dropbox\Projekte\Lehrauftrag%20mit%20Robert\Physik%201\L&#246;sung.xlsx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tx>
            <c:v>deltaT = 0.5</c:v>
          </c:tx>
          <c:marker>
            <c:symbol val="none"/>
          </c:marker>
          <c:cat>
            <c:numRef>
              <c:f>'Tabelle1 (2)'!$A$2:$A$27</c:f>
              <c:numCache>
                <c:formatCode>General</c:formatCode>
                <c:ptCount val="2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</c:numCache>
            </c:numRef>
          </c:cat>
          <c:val>
            <c:numRef>
              <c:f>'Tabelle1 (2)'!$B$2:$B$27</c:f>
              <c:numCache>
                <c:formatCode>General</c:formatCode>
                <c:ptCount val="26"/>
                <c:pt idx="0">
                  <c:v>0</c:v>
                </c:pt>
                <c:pt idx="1">
                  <c:v>-2.5</c:v>
                </c:pt>
                <c:pt idx="2">
                  <c:v>-7.5</c:v>
                </c:pt>
                <c:pt idx="3">
                  <c:v>-15</c:v>
                </c:pt>
                <c:pt idx="4">
                  <c:v>-25</c:v>
                </c:pt>
                <c:pt idx="5">
                  <c:v>-37.5</c:v>
                </c:pt>
                <c:pt idx="6">
                  <c:v>-52.5</c:v>
                </c:pt>
                <c:pt idx="7">
                  <c:v>-70</c:v>
                </c:pt>
                <c:pt idx="8">
                  <c:v>-90</c:v>
                </c:pt>
                <c:pt idx="9">
                  <c:v>-112.5</c:v>
                </c:pt>
                <c:pt idx="10">
                  <c:v>-137.5</c:v>
                </c:pt>
                <c:pt idx="11">
                  <c:v>-165</c:v>
                </c:pt>
                <c:pt idx="12">
                  <c:v>-195</c:v>
                </c:pt>
                <c:pt idx="13">
                  <c:v>-227.5</c:v>
                </c:pt>
                <c:pt idx="14">
                  <c:v>-262.5</c:v>
                </c:pt>
                <c:pt idx="15">
                  <c:v>-300</c:v>
                </c:pt>
                <c:pt idx="16">
                  <c:v>-340</c:v>
                </c:pt>
                <c:pt idx="17">
                  <c:v>-382.5</c:v>
                </c:pt>
                <c:pt idx="18">
                  <c:v>-427.5</c:v>
                </c:pt>
                <c:pt idx="19">
                  <c:v>-475</c:v>
                </c:pt>
                <c:pt idx="20">
                  <c:v>-525</c:v>
                </c:pt>
                <c:pt idx="21">
                  <c:v>-577.5</c:v>
                </c:pt>
                <c:pt idx="22">
                  <c:v>-632.5</c:v>
                </c:pt>
                <c:pt idx="23">
                  <c:v>-690</c:v>
                </c:pt>
                <c:pt idx="24">
                  <c:v>-750</c:v>
                </c:pt>
                <c:pt idx="25">
                  <c:v>-812.5</c:v>
                </c:pt>
              </c:numCache>
            </c:numRef>
          </c:val>
          <c:smooth val="0"/>
        </c:ser>
        <c:ser>
          <c:idx val="2"/>
          <c:order val="1"/>
          <c:tx>
            <c:v>deltaT = 1</c:v>
          </c:tx>
          <c:marker>
            <c:symbol val="none"/>
          </c:marker>
          <c:cat>
            <c:numRef>
              <c:f>'Tabelle1 (2)'!$A$2:$A$27</c:f>
              <c:numCache>
                <c:formatCode>General</c:formatCode>
                <c:ptCount val="2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</c:numCache>
            </c:numRef>
          </c:cat>
          <c:val>
            <c:numRef>
              <c:f>'Tabelle1 (2)'!$K$2:$K$27</c:f>
              <c:numCache>
                <c:formatCode>General</c:formatCode>
                <c:ptCount val="26"/>
                <c:pt idx="0">
                  <c:v>0</c:v>
                </c:pt>
                <c:pt idx="1">
                  <c:v>0</c:v>
                </c:pt>
                <c:pt idx="2">
                  <c:v>-10</c:v>
                </c:pt>
                <c:pt idx="3">
                  <c:v>-10</c:v>
                </c:pt>
                <c:pt idx="4">
                  <c:v>-30</c:v>
                </c:pt>
                <c:pt idx="5">
                  <c:v>-30</c:v>
                </c:pt>
                <c:pt idx="6">
                  <c:v>-60</c:v>
                </c:pt>
                <c:pt idx="7">
                  <c:v>-60</c:v>
                </c:pt>
                <c:pt idx="8">
                  <c:v>-100</c:v>
                </c:pt>
                <c:pt idx="9">
                  <c:v>-100</c:v>
                </c:pt>
                <c:pt idx="10">
                  <c:v>-150</c:v>
                </c:pt>
                <c:pt idx="11">
                  <c:v>-150</c:v>
                </c:pt>
                <c:pt idx="12">
                  <c:v>-210</c:v>
                </c:pt>
                <c:pt idx="13">
                  <c:v>-210</c:v>
                </c:pt>
                <c:pt idx="14">
                  <c:v>-280</c:v>
                </c:pt>
                <c:pt idx="15">
                  <c:v>-280</c:v>
                </c:pt>
                <c:pt idx="16">
                  <c:v>-360</c:v>
                </c:pt>
                <c:pt idx="17">
                  <c:v>-360</c:v>
                </c:pt>
                <c:pt idx="18">
                  <c:v>-450</c:v>
                </c:pt>
                <c:pt idx="19">
                  <c:v>-450</c:v>
                </c:pt>
                <c:pt idx="20">
                  <c:v>-550</c:v>
                </c:pt>
                <c:pt idx="21">
                  <c:v>-550</c:v>
                </c:pt>
                <c:pt idx="22">
                  <c:v>-660</c:v>
                </c:pt>
                <c:pt idx="23">
                  <c:v>-660</c:v>
                </c:pt>
                <c:pt idx="24">
                  <c:v>-780</c:v>
                </c:pt>
                <c:pt idx="25">
                  <c:v>-780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7892992"/>
        <c:axId val="246981760"/>
      </c:lineChart>
      <c:catAx>
        <c:axId val="2478929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46981760"/>
        <c:crosses val="autoZero"/>
        <c:auto val="1"/>
        <c:lblAlgn val="ctr"/>
        <c:lblOffset val="100"/>
        <c:noMultiLvlLbl val="0"/>
      </c:catAx>
      <c:valAx>
        <c:axId val="24698176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4789299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tx>
            <c:v>deltaT = 0.2</c:v>
          </c:tx>
          <c:marker>
            <c:symbol val="none"/>
          </c:marker>
          <c:cat>
            <c:numRef>
              <c:f>'Tabelle1 (2)'!$A$2:$A$27</c:f>
              <c:numCache>
                <c:formatCode>General</c:formatCode>
                <c:ptCount val="26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0.60000000000000009</c:v>
                </c:pt>
                <c:pt idx="4">
                  <c:v>0.8</c:v>
                </c:pt>
                <c:pt idx="5">
                  <c:v>1</c:v>
                </c:pt>
                <c:pt idx="6">
                  <c:v>1.2</c:v>
                </c:pt>
                <c:pt idx="7">
                  <c:v>1.4</c:v>
                </c:pt>
                <c:pt idx="8">
                  <c:v>1.5999999999999999</c:v>
                </c:pt>
                <c:pt idx="9">
                  <c:v>1.7999999999999998</c:v>
                </c:pt>
                <c:pt idx="10">
                  <c:v>1.9999999999999998</c:v>
                </c:pt>
                <c:pt idx="11">
                  <c:v>2.1999999999999997</c:v>
                </c:pt>
                <c:pt idx="12">
                  <c:v>2.4</c:v>
                </c:pt>
                <c:pt idx="13">
                  <c:v>2.6</c:v>
                </c:pt>
                <c:pt idx="14">
                  <c:v>2.8000000000000003</c:v>
                </c:pt>
                <c:pt idx="15">
                  <c:v>3.0000000000000004</c:v>
                </c:pt>
                <c:pt idx="16">
                  <c:v>3.2000000000000006</c:v>
                </c:pt>
                <c:pt idx="17">
                  <c:v>3.4000000000000008</c:v>
                </c:pt>
                <c:pt idx="18">
                  <c:v>3.600000000000001</c:v>
                </c:pt>
                <c:pt idx="19">
                  <c:v>3.8000000000000012</c:v>
                </c:pt>
                <c:pt idx="20">
                  <c:v>4.0000000000000009</c:v>
                </c:pt>
                <c:pt idx="21">
                  <c:v>4.2000000000000011</c:v>
                </c:pt>
                <c:pt idx="22">
                  <c:v>4.4000000000000012</c:v>
                </c:pt>
                <c:pt idx="23">
                  <c:v>4.6000000000000014</c:v>
                </c:pt>
                <c:pt idx="24">
                  <c:v>4.8000000000000016</c:v>
                </c:pt>
                <c:pt idx="25">
                  <c:v>5.0000000000000018</c:v>
                </c:pt>
              </c:numCache>
            </c:numRef>
          </c:cat>
          <c:val>
            <c:numRef>
              <c:f>'Tabelle1 (2)'!$B$2:$B$27</c:f>
              <c:numCache>
                <c:formatCode>General</c:formatCode>
                <c:ptCount val="26"/>
                <c:pt idx="0">
                  <c:v>0</c:v>
                </c:pt>
                <c:pt idx="1">
                  <c:v>-0.4</c:v>
                </c:pt>
                <c:pt idx="2">
                  <c:v>-1.1760000000000006</c:v>
                </c:pt>
                <c:pt idx="3">
                  <c:v>-2.2762624000000002</c:v>
                </c:pt>
                <c:pt idx="4">
                  <c:v>-3.633461817114624</c:v>
                </c:pt>
                <c:pt idx="5">
                  <c:v>-5.1793182201053281</c:v>
                </c:pt>
                <c:pt idx="6">
                  <c:v>-6.8552902931694817</c:v>
                </c:pt>
                <c:pt idx="7">
                  <c:v>-8.616854685803256</c:v>
                </c:pt>
                <c:pt idx="8">
                  <c:v>-10.432876879644835</c:v>
                </c:pt>
                <c:pt idx="9">
                  <c:v>-12.282784968757065</c:v>
                </c:pt>
                <c:pt idx="10">
                  <c:v>-14.153478902270765</c:v>
                </c:pt>
                <c:pt idx="11">
                  <c:v>-16.036809377825698</c:v>
                </c:pt>
                <c:pt idx="12">
                  <c:v>-17.927779875854135</c:v>
                </c:pt>
                <c:pt idx="13">
                  <c:v>-19.823354021480611</c:v>
                </c:pt>
                <c:pt idx="14">
                  <c:v>-21.721696550037805</c:v>
                </c:pt>
                <c:pt idx="15">
                  <c:v>-23.621701792450963</c:v>
                </c:pt>
                <c:pt idx="16">
                  <c:v>-25.522704937896112</c:v>
                </c:pt>
                <c:pt idx="17">
                  <c:v>-27.424306724533125</c:v>
                </c:pt>
                <c:pt idx="18">
                  <c:v>-29.326267539943288</c:v>
                </c:pt>
                <c:pt idx="19">
                  <c:v>-31.228443644709674</c:v>
                </c:pt>
                <c:pt idx="20">
                  <c:v>-33.130748834026313</c:v>
                </c:pt>
                <c:pt idx="21">
                  <c:v>-35.033131416226517</c:v>
                </c:pt>
                <c:pt idx="22">
                  <c:v>-36.935560397876849</c:v>
                </c:pt>
                <c:pt idx="23">
                  <c:v>-38.83801719687186</c:v>
                </c:pt>
                <c:pt idx="24">
                  <c:v>-40.740490672682739</c:v>
                </c:pt>
                <c:pt idx="25">
                  <c:v>-42.642974146361006</c:v>
                </c:pt>
              </c:numCache>
            </c:numRef>
          </c:val>
          <c:smooth val="0"/>
        </c:ser>
        <c:ser>
          <c:idx val="0"/>
          <c:order val="1"/>
          <c:tx>
            <c:v>deltaT = 0.5</c:v>
          </c:tx>
          <c:marker>
            <c:symbol val="none"/>
          </c:marker>
          <c:val>
            <c:numRef>
              <c:f>'Tabelle1 (2)'!$K$2:$K$31</c:f>
              <c:numCache>
                <c:formatCode>General</c:formatCode>
                <c:ptCount val="3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-10</c:v>
                </c:pt>
                <c:pt idx="6">
                  <c:v>-10</c:v>
                </c:pt>
                <c:pt idx="7">
                  <c:v>-10</c:v>
                </c:pt>
                <c:pt idx="8">
                  <c:v>-10</c:v>
                </c:pt>
                <c:pt idx="9">
                  <c:v>-10</c:v>
                </c:pt>
                <c:pt idx="10">
                  <c:v>-20</c:v>
                </c:pt>
                <c:pt idx="11">
                  <c:v>-20</c:v>
                </c:pt>
                <c:pt idx="12">
                  <c:v>-20</c:v>
                </c:pt>
                <c:pt idx="13">
                  <c:v>-20</c:v>
                </c:pt>
                <c:pt idx="14">
                  <c:v>-20</c:v>
                </c:pt>
                <c:pt idx="15">
                  <c:v>-29</c:v>
                </c:pt>
                <c:pt idx="16">
                  <c:v>-29</c:v>
                </c:pt>
                <c:pt idx="17">
                  <c:v>-29</c:v>
                </c:pt>
                <c:pt idx="18">
                  <c:v>-29</c:v>
                </c:pt>
                <c:pt idx="19">
                  <c:v>-29</c:v>
                </c:pt>
                <c:pt idx="20">
                  <c:v>-39</c:v>
                </c:pt>
                <c:pt idx="21">
                  <c:v>-39</c:v>
                </c:pt>
                <c:pt idx="22">
                  <c:v>-39</c:v>
                </c:pt>
                <c:pt idx="23">
                  <c:v>-39</c:v>
                </c:pt>
                <c:pt idx="24">
                  <c:v>-39</c:v>
                </c:pt>
                <c:pt idx="25">
                  <c:v>-48</c:v>
                </c:pt>
                <c:pt idx="26">
                  <c:v>-48</c:v>
                </c:pt>
                <c:pt idx="27">
                  <c:v>-48</c:v>
                </c:pt>
                <c:pt idx="28">
                  <c:v>-48</c:v>
                </c:pt>
                <c:pt idx="29">
                  <c:v>-48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858816"/>
        <c:axId val="87466560"/>
      </c:lineChart>
      <c:catAx>
        <c:axId val="778588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87466560"/>
        <c:crosses val="autoZero"/>
        <c:auto val="1"/>
        <c:lblAlgn val="ctr"/>
        <c:lblOffset val="100"/>
        <c:noMultiLvlLbl val="0"/>
      </c:catAx>
      <c:valAx>
        <c:axId val="8746656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785881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880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44880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1EC7983B-75C3-4741-8AD0-E1E0878B8A5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32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1"/>
          <p:cNvSpPr>
            <a:spLocks noChangeArrowheads="1"/>
          </p:cNvSpPr>
          <p:nvPr/>
        </p:nvSpPr>
        <p:spPr bwMode="auto">
          <a:xfrm>
            <a:off x="0" y="0"/>
            <a:ext cx="6858000" cy="99472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92113"/>
            <a:ext cx="93503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8913" y="9447213"/>
            <a:ext cx="1617662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50"/>
              </a:lnSpc>
              <a:buFont typeface="Stafford" pitchFamily="2" charset="0"/>
              <a:buNone/>
              <a:tabLst>
                <a:tab pos="723900" algn="l"/>
                <a:tab pos="14478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November 19, 2007</a:t>
            </a:r>
          </a:p>
        </p:txBody>
      </p:sp>
      <p:sp>
        <p:nvSpPr>
          <p:cNvPr id="614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2213" y="1004888"/>
            <a:ext cx="4452937" cy="3338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0500" y="4660900"/>
            <a:ext cx="6475413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08163" y="9447213"/>
            <a:ext cx="41036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50"/>
              </a:lnSpc>
              <a:buFont typeface="Stafford" pitchFamily="2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913438" y="9447213"/>
            <a:ext cx="9413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50"/>
              </a:lnSpc>
              <a:buFont typeface="Stafford" pitchFamily="2" charset="0"/>
              <a:buNone/>
              <a:tabLst>
                <a:tab pos="7239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  <a:fld id="{92C156F3-6C7D-4C62-B24F-CEC35145830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6153" name="Rectangle 8"/>
          <p:cNvSpPr>
            <a:spLocks noChangeArrowheads="1"/>
          </p:cNvSpPr>
          <p:nvPr/>
        </p:nvSpPr>
        <p:spPr bwMode="auto">
          <a:xfrm>
            <a:off x="190500" y="420688"/>
            <a:ext cx="540385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400" tIns="0" rIns="0" bIns="0" anchor="ctr"/>
          <a:lstStyle/>
          <a:p>
            <a:pPr algn="l">
              <a:lnSpc>
                <a:spcPts val="1350"/>
              </a:lnSpc>
              <a:buFont typeface="Stafford" pitchFamily="2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6154" name="Rectangle 9"/>
          <p:cNvSpPr>
            <a:spLocks noChangeArrowheads="1"/>
          </p:cNvSpPr>
          <p:nvPr/>
        </p:nvSpPr>
        <p:spPr bwMode="auto">
          <a:xfrm>
            <a:off x="190500" y="195263"/>
            <a:ext cx="6478588" cy="157162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55" name="Line 10"/>
          <p:cNvSpPr>
            <a:spLocks noChangeShapeType="1"/>
          </p:cNvSpPr>
          <p:nvPr/>
        </p:nvSpPr>
        <p:spPr bwMode="auto">
          <a:xfrm>
            <a:off x="190500" y="392113"/>
            <a:ext cx="6478588" cy="1587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6" name="Line 11"/>
          <p:cNvSpPr>
            <a:spLocks noChangeShapeType="1"/>
          </p:cNvSpPr>
          <p:nvPr/>
        </p:nvSpPr>
        <p:spPr bwMode="auto">
          <a:xfrm>
            <a:off x="190500" y="850900"/>
            <a:ext cx="64785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7" name="Line 12"/>
          <p:cNvSpPr>
            <a:spLocks noChangeShapeType="1"/>
          </p:cNvSpPr>
          <p:nvPr/>
        </p:nvSpPr>
        <p:spPr bwMode="auto">
          <a:xfrm>
            <a:off x="190500" y="9447213"/>
            <a:ext cx="64785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8" name="Line 13"/>
          <p:cNvSpPr>
            <a:spLocks noChangeShapeType="1"/>
          </p:cNvSpPr>
          <p:nvPr/>
        </p:nvSpPr>
        <p:spPr bwMode="auto">
          <a:xfrm>
            <a:off x="188913" y="4462463"/>
            <a:ext cx="6478587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39719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182A058B-C42E-403D-AC0C-8E31B078BE7A}" type="slidenum">
              <a:rPr lang="en-GB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</a:t>
            </a:fld>
            <a:endParaRPr lang="en-GB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3800" y="1006475"/>
            <a:ext cx="4449763" cy="3336925"/>
          </a:xfrm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" y="4659313"/>
            <a:ext cx="6475413" cy="4657725"/>
          </a:xfrm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77407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1388" y="746125"/>
            <a:ext cx="4975225" cy="3730625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724400"/>
            <a:ext cx="5486400" cy="44767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/>
              <a:t>Unity als praktischer Einstieg - Features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 userDrawn="1"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>
                <a:solidFill>
                  <a:schemeClr val="folHlink"/>
                </a:solidFill>
              </a:rPr>
              <a:t>© author(s) of these slides including research results from the KOM research network and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6948488" y="6524625"/>
            <a:ext cx="1944687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B8B5FDB6-3EA0-4704-AFA4-457E235F2A5B}" type="datetime5">
              <a:rPr lang="en-US" sz="1000" smtClean="0">
                <a:solidFill>
                  <a:schemeClr val="tx1"/>
                </a:solidFill>
              </a:rPr>
              <a:t>12-Dec-14</a:t>
            </a:fld>
            <a:endParaRPr lang="de-DE" sz="1000" dirty="0">
              <a:solidFill>
                <a:schemeClr val="tx1"/>
              </a:solidFill>
            </a:endParaRPr>
          </a:p>
        </p:txBody>
      </p:sp>
      <p:pic>
        <p:nvPicPr>
          <p:cNvPr id="13" name="Picture 18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4388" y="692150"/>
            <a:ext cx="18732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Mastertitelformat bearbeiten</a:t>
            </a:r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Master-Untertitelformat bearbeiten</a:t>
            </a:r>
          </a:p>
        </p:txBody>
      </p:sp>
      <p:sp>
        <p:nvSpPr>
          <p:cNvPr id="20" name="Text Box 10"/>
          <p:cNvSpPr txBox="1">
            <a:spLocks noChangeArrowheads="1"/>
          </p:cNvSpPr>
          <p:nvPr userDrawn="1"/>
        </p:nvSpPr>
        <p:spPr bwMode="auto">
          <a:xfrm>
            <a:off x="5076825" y="6021388"/>
            <a:ext cx="3816350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Prof. Dr.-Ing. Ralf Steinmetz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KOM - Multimedia Communications Lab</a:t>
            </a:r>
          </a:p>
        </p:txBody>
      </p:sp>
      <p:sp>
        <p:nvSpPr>
          <p:cNvPr id="14" name="Text Box 11"/>
          <p:cNvSpPr txBox="1">
            <a:spLocks noChangeArrowheads="1"/>
          </p:cNvSpPr>
          <p:nvPr userDrawn="1"/>
        </p:nvSpPr>
        <p:spPr bwMode="auto">
          <a:xfrm>
            <a:off x="7596336" y="6640375"/>
            <a:ext cx="1397293" cy="2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 smtClean="0">
                <a:solidFill>
                  <a:schemeClr val="folHlink"/>
                </a:solidFill>
              </a:rPr>
              <a:t>Template</a:t>
            </a:r>
            <a:r>
              <a:rPr lang="en-US" sz="800" baseline="0" dirty="0" smtClean="0">
                <a:solidFill>
                  <a:schemeClr val="folHlink"/>
                </a:solidFill>
              </a:rPr>
              <a:t> all v.3.4</a:t>
            </a:r>
            <a:endParaRPr lang="en-US" sz="800" dirty="0" smtClean="0">
              <a:solidFill>
                <a:schemeClr val="folHlink"/>
              </a:solidFill>
            </a:endParaRPr>
          </a:p>
        </p:txBody>
      </p:sp>
      <p:sp>
        <p:nvSpPr>
          <p:cNvPr id="2" name="filename"/>
          <p:cNvSpPr txBox="1"/>
          <p:nvPr userDrawn="1"/>
        </p:nvSpPr>
        <p:spPr>
          <a:xfrm>
            <a:off x="254000" y="6477000"/>
            <a:ext cx="7620000" cy="23544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1000" smtClean="0">
                <a:solidFill>
                  <a:srgbClr val="000000"/>
                </a:solidFill>
              </a:rPr>
              <a:t>PPT-for-all___v.3.4_office2010___2012.09.10.pptx</a:t>
            </a:r>
            <a:endParaRPr 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27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535113"/>
            <a:ext cx="424586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2174874"/>
            <a:ext cx="4245868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24745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247455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484784"/>
            <a:ext cx="531743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Inhaltsplatzhalter 2"/>
          <p:cNvSpPr>
            <a:spLocks noGrp="1"/>
          </p:cNvSpPr>
          <p:nvPr>
            <p:ph idx="11"/>
          </p:nvPr>
        </p:nvSpPr>
        <p:spPr>
          <a:xfrm>
            <a:off x="262682" y="1484784"/>
            <a:ext cx="3229198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9414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5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6613" y="1484313"/>
            <a:ext cx="4244975" cy="2408237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6613" y="4044950"/>
            <a:ext cx="4244975" cy="240823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48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2162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42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08304" y="1484784"/>
            <a:ext cx="1583284" cy="4968404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1484784"/>
            <a:ext cx="6985471" cy="4968404"/>
          </a:xfrm>
        </p:spPr>
        <p:txBody>
          <a:bodyPr vert="eaVert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40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142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541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06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77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2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7699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02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2953023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Inhaltsplatzhalter 2"/>
          <p:cNvSpPr>
            <a:spLocks noGrp="1"/>
          </p:cNvSpPr>
          <p:nvPr>
            <p:ph sz="half" idx="11"/>
          </p:nvPr>
        </p:nvSpPr>
        <p:spPr>
          <a:xfrm>
            <a:off x="3203848" y="1484784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484461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27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950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254075" y="488950"/>
            <a:ext cx="6877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510338"/>
            <a:ext cx="58689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B5B5B5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Picture 8" descr="tud_logo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6299200" y="6524625"/>
            <a:ext cx="23764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eaLnBrk="0" hangingPunct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000">
                <a:solidFill>
                  <a:srgbClr val="B5B5B5"/>
                </a:solidFill>
              </a:rPr>
              <a:t>KOM – Multimedia Communications Lab  </a:t>
            </a:r>
            <a:endParaRPr lang="de-DE" sz="1000">
              <a:solidFill>
                <a:srgbClr val="B5B5B5"/>
              </a:solidFill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8496300" y="6524625"/>
            <a:ext cx="3968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582D5D14-DD15-4A2D-8BFF-61D28DE9A5AB}" type="slidenum">
              <a:rPr lang="de-DE" sz="1000">
                <a:solidFill>
                  <a:schemeClr val="tx1"/>
                </a:solidFill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‹Nr.›</a:t>
            </a:fld>
            <a:endParaRPr lang="de-DE" sz="1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de-DE" sz="1000">
              <a:solidFill>
                <a:srgbClr val="B5B5B5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82" r:id="rId2"/>
    <p:sldLayoutId id="2147483688" r:id="rId3"/>
    <p:sldLayoutId id="2147483681" r:id="rId4"/>
    <p:sldLayoutId id="2147483694" r:id="rId5"/>
    <p:sldLayoutId id="2147483685" r:id="rId6"/>
    <p:sldLayoutId id="2147483686" r:id="rId7"/>
    <p:sldLayoutId id="2147483683" r:id="rId8"/>
    <p:sldLayoutId id="2147483695" r:id="rId9"/>
    <p:sldLayoutId id="2147483684" r:id="rId10"/>
    <p:sldLayoutId id="2147483697" r:id="rId11"/>
    <p:sldLayoutId id="2147483691" r:id="rId12"/>
    <p:sldLayoutId id="2147483692" r:id="rId13"/>
    <p:sldLayoutId id="2147483696" r:id="rId14"/>
    <p:sldLayoutId id="2147483689" r:id="rId15"/>
    <p:sldLayoutId id="2147483690" r:id="rId1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realtimecollisiondetection.net/blog/?p=103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en.wikipedia.org/wiki/List_of_moments_of_inertia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hyperlink" Target="http://www.lighthouse3d.com/opengl/billboarding/index.php3?billInt" TargetMode="Externa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Game Technology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Lecture 9 </a:t>
            </a:r>
            <a:r>
              <a:rPr lang="de-DE" dirty="0" smtClean="0"/>
              <a:t>–</a:t>
            </a:r>
            <a:r>
              <a:rPr lang="en-US" dirty="0" smtClean="0"/>
              <a:t> 12.12.2014</a:t>
            </a:r>
          </a:p>
          <a:p>
            <a:pPr eaLnBrk="1" hangingPunct="1"/>
            <a:r>
              <a:rPr lang="en-US" dirty="0" smtClean="0"/>
              <a:t>Physics 2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50825" y="5990065"/>
            <a:ext cx="148951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</a:pPr>
            <a:r>
              <a:rPr lang="en-US" sz="1000" dirty="0">
                <a:solidFill>
                  <a:schemeClr val="tx1"/>
                </a:solidFill>
              </a:rPr>
              <a:t>Dr.-</a:t>
            </a:r>
            <a:r>
              <a:rPr lang="en-US" sz="1000" dirty="0" err="1">
                <a:solidFill>
                  <a:schemeClr val="tx1"/>
                </a:solidFill>
              </a:rPr>
              <a:t>Ing</a:t>
            </a:r>
            <a:r>
              <a:rPr lang="en-US" sz="1000" dirty="0">
                <a:solidFill>
                  <a:schemeClr val="tx1"/>
                </a:solidFill>
              </a:rPr>
              <a:t>. Florian Mehm</a:t>
            </a:r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</a:pPr>
            <a:r>
              <a:rPr lang="en-US" sz="1000" dirty="0" err="1" smtClean="0">
                <a:solidFill>
                  <a:schemeClr val="tx1"/>
                </a:solidFill>
              </a:rPr>
              <a:t>Dipl</a:t>
            </a:r>
            <a:r>
              <a:rPr lang="en-US" sz="1000" dirty="0" smtClean="0">
                <a:solidFill>
                  <a:schemeClr val="tx1"/>
                </a:solidFill>
              </a:rPr>
              <a:t>-Inf. Robert Konrad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731199"/>
            <a:ext cx="4707341" cy="322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separated</a:t>
            </a:r>
            <a:r>
              <a:rPr lang="de-DE" dirty="0" smtClean="0"/>
              <a:t>, </a:t>
            </a:r>
            <a:r>
              <a:rPr lang="de-DE" dirty="0" err="1" smtClean="0"/>
              <a:t>there</a:t>
            </a:r>
            <a:r>
              <a:rPr lang="de-DE" dirty="0" smtClean="0"/>
              <a:t> must </a:t>
            </a:r>
            <a:r>
              <a:rPr lang="de-DE" dirty="0" err="1" smtClean="0"/>
              <a:t>be</a:t>
            </a:r>
            <a:r>
              <a:rPr lang="de-DE" dirty="0" smtClean="0"/>
              <a:t> an </a:t>
            </a:r>
            <a:r>
              <a:rPr lang="de-DE" dirty="0" err="1" smtClean="0"/>
              <a:t>axis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separates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endParaRPr lang="de-DE" dirty="0"/>
          </a:p>
          <a:p>
            <a:pPr lvl="1"/>
            <a:r>
              <a:rPr lang="de-DE" dirty="0" smtClean="0"/>
              <a:t>(„</a:t>
            </a:r>
            <a:r>
              <a:rPr lang="de-DE" dirty="0" err="1" smtClean="0"/>
              <a:t>Separating</a:t>
            </a:r>
            <a:r>
              <a:rPr lang="de-DE" dirty="0" smtClean="0"/>
              <a:t> Axis Theorem“ </a:t>
            </a:r>
            <a:r>
              <a:rPr lang="de-DE" dirty="0" smtClean="0">
                <a:sym typeface="Wingdings"/>
              </a:rPr>
              <a:t> Not a </a:t>
            </a:r>
            <a:r>
              <a:rPr lang="de-DE" dirty="0" err="1" smtClean="0">
                <a:sym typeface="Wingdings"/>
              </a:rPr>
              <a:t>theorem</a:t>
            </a:r>
            <a:r>
              <a:rPr lang="de-DE" dirty="0">
                <a:sym typeface="Wingdings"/>
              </a:rPr>
              <a:t> </a:t>
            </a:r>
            <a:r>
              <a:rPr lang="de-DE" dirty="0" smtClean="0">
                <a:sym typeface="Wingdings"/>
              </a:rPr>
              <a:t>– </a:t>
            </a:r>
            <a:r>
              <a:rPr lang="de-DE" dirty="0" err="1" smtClean="0">
                <a:sym typeface="Wingdings"/>
              </a:rPr>
              <a:t>follows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from</a:t>
            </a:r>
            <a:r>
              <a:rPr lang="de-DE" dirty="0">
                <a:sym typeface="Wingdings"/>
              </a:rPr>
              <a:t> Hyperplane </a:t>
            </a:r>
            <a:r>
              <a:rPr lang="de-DE" dirty="0" err="1">
                <a:sym typeface="Wingdings"/>
              </a:rPr>
              <a:t>separation</a:t>
            </a:r>
            <a:r>
              <a:rPr lang="de-DE" dirty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theorem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by</a:t>
            </a:r>
            <a:r>
              <a:rPr lang="de-DE" dirty="0" smtClean="0">
                <a:sym typeface="Wingdings"/>
              </a:rPr>
              <a:t> </a:t>
            </a:r>
            <a:r>
              <a:rPr lang="de-DE" dirty="0"/>
              <a:t>Hermann </a:t>
            </a:r>
            <a:r>
              <a:rPr lang="de-DE" dirty="0" err="1"/>
              <a:t>Minkowski</a:t>
            </a:r>
            <a:r>
              <a:rPr lang="de-DE" dirty="0" smtClean="0">
                <a:sym typeface="Wingdings"/>
              </a:rPr>
              <a:t>)</a:t>
            </a:r>
          </a:p>
          <a:p>
            <a:pPr lvl="1"/>
            <a:r>
              <a:rPr lang="de-DE" dirty="0" smtClean="0">
                <a:sym typeface="Wingdings"/>
              </a:rPr>
              <a:t>First </a:t>
            </a:r>
            <a:r>
              <a:rPr lang="de-DE" dirty="0" err="1" smtClean="0">
                <a:sym typeface="Wingdings"/>
              </a:rPr>
              <a:t>mentioned</a:t>
            </a:r>
            <a:r>
              <a:rPr lang="de-DE" dirty="0" smtClean="0">
                <a:sym typeface="Wingdings"/>
              </a:rPr>
              <a:t> in </a:t>
            </a:r>
            <a:r>
              <a:rPr lang="de-DE" dirty="0" err="1" smtClean="0">
                <a:sym typeface="Wingdings"/>
              </a:rPr>
              <a:t>computer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graphics</a:t>
            </a:r>
            <a:r>
              <a:rPr lang="de-DE" dirty="0" smtClean="0">
                <a:sym typeface="Wingdings"/>
              </a:rPr>
              <a:t> in 1995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Separating</a:t>
            </a:r>
            <a:r>
              <a:rPr lang="de-DE" dirty="0" smtClean="0"/>
              <a:t> Axis Test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508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More </a:t>
            </a:r>
            <a:r>
              <a:rPr lang="de-DE" dirty="0" err="1" smtClean="0"/>
              <a:t>exact</a:t>
            </a:r>
            <a:endParaRPr lang="de-DE" dirty="0"/>
          </a:p>
          <a:p>
            <a:pPr lvl="1"/>
            <a:r>
              <a:rPr lang="de-DE" dirty="0" err="1" smtClean="0"/>
              <a:t>There</a:t>
            </a:r>
            <a:r>
              <a:rPr lang="de-DE" dirty="0" smtClean="0"/>
              <a:t> must </a:t>
            </a:r>
            <a:r>
              <a:rPr lang="de-DE" dirty="0" err="1" smtClean="0"/>
              <a:t>be</a:t>
            </a:r>
            <a:r>
              <a:rPr lang="de-DE" dirty="0"/>
              <a:t> </a:t>
            </a:r>
            <a:r>
              <a:rPr lang="de-DE" dirty="0" err="1" smtClean="0"/>
              <a:t>points</a:t>
            </a:r>
            <a:r>
              <a:rPr lang="de-DE" dirty="0" smtClean="0"/>
              <a:t> P1 </a:t>
            </a:r>
            <a:r>
              <a:rPr lang="de-DE" dirty="0" err="1" smtClean="0"/>
              <a:t>and</a:t>
            </a:r>
            <a:r>
              <a:rPr lang="de-DE" dirty="0" smtClean="0"/>
              <a:t> P2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1 </a:t>
            </a:r>
            <a:r>
              <a:rPr lang="de-DE" dirty="0" err="1" smtClean="0"/>
              <a:t>and</a:t>
            </a:r>
            <a:r>
              <a:rPr lang="de-DE" dirty="0" smtClean="0"/>
              <a:t> 2 such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normal </a:t>
            </a:r>
            <a:r>
              <a:rPr lang="de-DE" dirty="0" err="1" smtClean="0"/>
              <a:t>resulting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P2 – P1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separating</a:t>
            </a:r>
            <a:r>
              <a:rPr lang="de-DE" dirty="0" smtClean="0"/>
              <a:t> </a:t>
            </a:r>
            <a:r>
              <a:rPr lang="de-DE" dirty="0" err="1" smtClean="0"/>
              <a:t>axis</a:t>
            </a:r>
            <a:endParaRPr lang="de-DE" dirty="0" smtClean="0"/>
          </a:p>
          <a:p>
            <a:pPr lvl="1"/>
            <a:r>
              <a:rPr lang="de-DE" dirty="0" err="1" smtClean="0"/>
              <a:t>Separating</a:t>
            </a:r>
            <a:r>
              <a:rPr lang="de-DE" dirty="0" smtClean="0"/>
              <a:t> Axis</a:t>
            </a:r>
          </a:p>
          <a:p>
            <a:pPr lvl="2"/>
            <a:r>
              <a:rPr lang="de-DE" dirty="0" smtClean="0"/>
              <a:t>Project all </a:t>
            </a:r>
            <a:r>
              <a:rPr lang="de-DE" dirty="0" err="1" smtClean="0"/>
              <a:t>points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</a:t>
            </a:r>
            <a:r>
              <a:rPr lang="de-DE" dirty="0" err="1" smtClean="0"/>
              <a:t>onto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separating</a:t>
            </a:r>
            <a:r>
              <a:rPr lang="de-DE" dirty="0" smtClean="0"/>
              <a:t> </a:t>
            </a:r>
            <a:r>
              <a:rPr lang="de-DE" dirty="0" err="1" smtClean="0"/>
              <a:t>axis</a:t>
            </a:r>
            <a:endParaRPr lang="de-DE" dirty="0"/>
          </a:p>
          <a:p>
            <a:pPr lvl="2"/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minimal </a:t>
            </a:r>
            <a:r>
              <a:rPr lang="de-DE" dirty="0" err="1" smtClean="0"/>
              <a:t>and</a:t>
            </a:r>
            <a:r>
              <a:rPr lang="de-DE" dirty="0" smtClean="0"/>
              <a:t> maximal </a:t>
            </a:r>
            <a:r>
              <a:rPr lang="de-DE" dirty="0" err="1" smtClean="0"/>
              <a:t>points</a:t>
            </a:r>
            <a:r>
              <a:rPr lang="de-DE" dirty="0" smtClean="0"/>
              <a:t> min1, min2 </a:t>
            </a:r>
            <a:r>
              <a:rPr lang="de-DE" dirty="0" err="1" smtClean="0"/>
              <a:t>and</a:t>
            </a:r>
            <a:r>
              <a:rPr lang="de-DE" dirty="0" smtClean="0"/>
              <a:t> max1, max2</a:t>
            </a:r>
            <a:endParaRPr lang="de-DE" dirty="0"/>
          </a:p>
          <a:p>
            <a:pPr lvl="2"/>
            <a:r>
              <a:rPr lang="de-DE" dirty="0" smtClean="0"/>
              <a:t>The </a:t>
            </a:r>
            <a:r>
              <a:rPr lang="de-DE" dirty="0" err="1" smtClean="0"/>
              <a:t>objects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separated</a:t>
            </a:r>
            <a:r>
              <a:rPr lang="de-DE" dirty="0" smtClean="0"/>
              <a:t> </a:t>
            </a:r>
            <a:r>
              <a:rPr lang="de-DE" dirty="0" err="1" smtClean="0"/>
              <a:t>iff</a:t>
            </a:r>
            <a:r>
              <a:rPr lang="de-DE" dirty="0"/>
              <a:t> </a:t>
            </a:r>
            <a:r>
              <a:rPr lang="de-DE" dirty="0" smtClean="0"/>
              <a:t>max1 &lt; min1 </a:t>
            </a:r>
            <a:r>
              <a:rPr lang="de-DE" dirty="0" err="1" smtClean="0"/>
              <a:t>or</a:t>
            </a:r>
            <a:r>
              <a:rPr lang="de-DE" dirty="0" smtClean="0"/>
              <a:t> max2 &lt; min1</a:t>
            </a:r>
          </a:p>
          <a:p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Separating</a:t>
            </a:r>
            <a:r>
              <a:rPr lang="de-DE" dirty="0" smtClean="0"/>
              <a:t> Axis Test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 bwMode="auto">
          <a:xfrm>
            <a:off x="5368026" y="4581128"/>
            <a:ext cx="1368152" cy="100811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3063770" y="4581128"/>
            <a:ext cx="1368152" cy="100811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9" name="Gerade Verbindung 8"/>
          <p:cNvCxnSpPr/>
          <p:nvPr/>
        </p:nvCxnSpPr>
        <p:spPr bwMode="auto">
          <a:xfrm>
            <a:off x="2415698" y="5733256"/>
            <a:ext cx="4680520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2643842" y="5853367"/>
            <a:ext cx="684991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min1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907920" y="5853367"/>
            <a:ext cx="749123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max1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804082" y="5853367"/>
            <a:ext cx="684991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min2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996152" y="5853367"/>
            <a:ext cx="749123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max2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8" name="Gerade Verbindung 7"/>
          <p:cNvCxnSpPr/>
          <p:nvPr/>
        </p:nvCxnSpPr>
        <p:spPr bwMode="auto">
          <a:xfrm flipV="1">
            <a:off x="3063770" y="5661248"/>
            <a:ext cx="0" cy="7200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 bwMode="auto">
          <a:xfrm flipV="1">
            <a:off x="4426910" y="5661248"/>
            <a:ext cx="0" cy="7200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auto">
          <a:xfrm flipV="1">
            <a:off x="5368026" y="5661248"/>
            <a:ext cx="0" cy="7200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auto">
          <a:xfrm flipV="1">
            <a:off x="6727108" y="5661248"/>
            <a:ext cx="0" cy="7200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4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Infinite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points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proven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an </a:t>
            </a:r>
            <a:r>
              <a:rPr lang="de-DE" dirty="0" err="1" smtClean="0"/>
              <a:t>upper</a:t>
            </a:r>
            <a:r>
              <a:rPr lang="de-DE" dirty="0" smtClean="0"/>
              <a:t> </a:t>
            </a:r>
            <a:r>
              <a:rPr lang="de-DE" dirty="0" err="1" smtClean="0"/>
              <a:t>boundary</a:t>
            </a:r>
            <a:r>
              <a:rPr lang="de-DE" dirty="0" smtClean="0"/>
              <a:t> </a:t>
            </a:r>
            <a:r>
              <a:rPr lang="de-DE" dirty="0" err="1" smtClean="0"/>
              <a:t>exists</a:t>
            </a:r>
            <a:endParaRPr lang="de-DE" dirty="0" smtClean="0"/>
          </a:p>
          <a:p>
            <a:pPr lvl="1"/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relevant </a:t>
            </a:r>
            <a:r>
              <a:rPr lang="de-DE" dirty="0" err="1" smtClean="0"/>
              <a:t>axes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tested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endParaRPr lang="de-DE" dirty="0" smtClean="0"/>
          </a:p>
          <a:p>
            <a:pPr lvl="1"/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separation</a:t>
            </a:r>
            <a:r>
              <a:rPr lang="de-DE" dirty="0" smtClean="0"/>
              <a:t> </a:t>
            </a:r>
            <a:r>
              <a:rPr lang="de-DE" dirty="0" err="1" smtClean="0"/>
              <a:t>exists</a:t>
            </a:r>
            <a:r>
              <a:rPr lang="de-DE" dirty="0" smtClean="0"/>
              <a:t> on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axis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err="1" smtClean="0">
                <a:sym typeface="Wingdings"/>
              </a:rPr>
              <a:t>early</a:t>
            </a:r>
            <a:r>
              <a:rPr lang="de-DE" dirty="0" smtClean="0">
                <a:sym typeface="Wingdings"/>
              </a:rPr>
              <a:t> out </a:t>
            </a:r>
            <a:r>
              <a:rPr lang="de-DE" dirty="0" err="1" smtClean="0">
                <a:sym typeface="Wingdings"/>
              </a:rPr>
              <a:t>for</a:t>
            </a:r>
            <a:r>
              <a:rPr lang="de-DE" dirty="0" smtClean="0">
                <a:sym typeface="Wingdings"/>
              </a:rPr>
              <a:t> positive </a:t>
            </a:r>
            <a:r>
              <a:rPr lang="de-DE" dirty="0" err="1" smtClean="0">
                <a:sym typeface="Wingdings"/>
              </a:rPr>
              <a:t>test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result</a:t>
            </a:r>
            <a:endParaRPr lang="de-DE" dirty="0" smtClean="0">
              <a:sym typeface="Wingdings"/>
            </a:endParaRPr>
          </a:p>
          <a:p>
            <a:pPr lvl="1"/>
            <a:r>
              <a:rPr lang="de-DE" dirty="0" err="1" smtClean="0">
                <a:sym typeface="Wingdings"/>
              </a:rPr>
              <a:t>If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no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separation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exists</a:t>
            </a:r>
            <a:r>
              <a:rPr lang="de-DE" dirty="0" smtClean="0">
                <a:sym typeface="Wingdings"/>
              </a:rPr>
              <a:t>, </a:t>
            </a:r>
            <a:r>
              <a:rPr lang="de-DE" dirty="0" err="1" smtClean="0">
                <a:sym typeface="Wingdings"/>
              </a:rPr>
              <a:t>we</a:t>
            </a:r>
            <a:r>
              <a:rPr lang="de-DE" dirty="0" smtClean="0">
                <a:sym typeface="Wingdings"/>
              </a:rPr>
              <a:t> still </a:t>
            </a:r>
            <a:r>
              <a:rPr lang="de-DE" dirty="0" err="1" smtClean="0">
                <a:sym typeface="Wingdings"/>
              </a:rPr>
              <a:t>have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to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test</a:t>
            </a:r>
            <a:r>
              <a:rPr lang="de-DE" dirty="0" smtClean="0">
                <a:sym typeface="Wingdings"/>
              </a:rPr>
              <a:t> all </a:t>
            </a:r>
            <a:r>
              <a:rPr lang="de-DE" dirty="0" err="1" smtClean="0">
                <a:sym typeface="Wingdings"/>
              </a:rPr>
              <a:t>combinations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of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features</a:t>
            </a:r>
            <a:r>
              <a:rPr lang="de-DE" dirty="0" smtClean="0">
                <a:sym typeface="Wingdings"/>
              </a:rPr>
              <a:t>  </a:t>
            </a:r>
            <a:r>
              <a:rPr lang="de-DE" dirty="0" err="1" smtClean="0">
                <a:sym typeface="Wingdings"/>
              </a:rPr>
              <a:t>no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early</a:t>
            </a:r>
            <a:r>
              <a:rPr lang="de-DE" dirty="0" smtClean="0">
                <a:sym typeface="Wingdings"/>
              </a:rPr>
              <a:t> out </a:t>
            </a:r>
            <a:r>
              <a:rPr lang="de-DE" dirty="0" err="1" smtClean="0">
                <a:sym typeface="Wingdings"/>
              </a:rPr>
              <a:t>for</a:t>
            </a:r>
            <a:r>
              <a:rPr lang="de-DE" dirty="0" smtClean="0">
                <a:sym typeface="Wingdings"/>
              </a:rPr>
              <a:t> negative </a:t>
            </a:r>
            <a:r>
              <a:rPr lang="de-DE" dirty="0" err="1" smtClean="0">
                <a:sym typeface="Wingdings"/>
              </a:rPr>
              <a:t>tests</a:t>
            </a:r>
            <a:endParaRPr lang="de-DE" dirty="0" smtClean="0">
              <a:sym typeface="Wingdings"/>
            </a:endParaRPr>
          </a:p>
          <a:p>
            <a:pPr lvl="2"/>
            <a:r>
              <a:rPr lang="de-DE" dirty="0" smtClean="0">
                <a:sym typeface="Wingdings"/>
              </a:rPr>
              <a:t>Can </a:t>
            </a:r>
            <a:r>
              <a:rPr lang="de-DE" dirty="0" err="1" smtClean="0">
                <a:sym typeface="Wingdings"/>
              </a:rPr>
              <a:t>be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more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efficient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to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reject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the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test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based</a:t>
            </a:r>
            <a:r>
              <a:rPr lang="de-DE" dirty="0" smtClean="0">
                <a:sym typeface="Wingdings"/>
              </a:rPr>
              <a:t> on </a:t>
            </a:r>
            <a:r>
              <a:rPr lang="de-DE" dirty="0" err="1" smtClean="0">
                <a:sym typeface="Wingdings"/>
              </a:rPr>
              <a:t>other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information</a:t>
            </a:r>
            <a:r>
              <a:rPr lang="de-DE" dirty="0" smtClean="0">
                <a:sym typeface="Wingdings"/>
              </a:rPr>
              <a:t>, e.g. </a:t>
            </a:r>
            <a:r>
              <a:rPr lang="de-DE" dirty="0" err="1" smtClean="0">
                <a:sym typeface="Wingdings"/>
              </a:rPr>
              <a:t>bounding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boxes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For</a:t>
            </a:r>
            <a:r>
              <a:rPr lang="de-DE" dirty="0" smtClean="0"/>
              <a:t> polygonal </a:t>
            </a:r>
            <a:r>
              <a:rPr lang="de-DE" dirty="0" err="1" smtClean="0"/>
              <a:t>objects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features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endParaRPr lang="de-DE" dirty="0" smtClean="0"/>
          </a:p>
          <a:p>
            <a:pPr lvl="1"/>
            <a:r>
              <a:rPr lang="de-DE" dirty="0" err="1" smtClean="0"/>
              <a:t>Faces</a:t>
            </a:r>
            <a:endParaRPr lang="de-DE" dirty="0" smtClean="0"/>
          </a:p>
          <a:p>
            <a:pPr lvl="1"/>
            <a:r>
              <a:rPr lang="de-DE" dirty="0" err="1" smtClean="0"/>
              <a:t>Edges</a:t>
            </a:r>
            <a:endParaRPr lang="de-DE" dirty="0" smtClean="0"/>
          </a:p>
          <a:p>
            <a:pPr lvl="1"/>
            <a:r>
              <a:rPr lang="de-DE" dirty="0" smtClean="0"/>
              <a:t>Vertices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Separating</a:t>
            </a:r>
            <a:r>
              <a:rPr lang="de-DE" dirty="0" smtClean="0"/>
              <a:t> Axis Test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512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Spheres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clear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points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already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separating</a:t>
            </a:r>
            <a:r>
              <a:rPr lang="de-DE" dirty="0" smtClean="0"/>
              <a:t> </a:t>
            </a:r>
            <a:r>
              <a:rPr lang="de-DE" dirty="0" err="1" smtClean="0"/>
              <a:t>axis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, </a:t>
            </a:r>
            <a:r>
              <a:rPr lang="de-DE" dirty="0" err="1" smtClean="0"/>
              <a:t>though</a:t>
            </a:r>
            <a:endParaRPr lang="de-DE" dirty="0"/>
          </a:p>
          <a:p>
            <a:pPr lvl="1"/>
            <a:r>
              <a:rPr lang="de-DE" dirty="0" smtClean="0"/>
              <a:t>The relevant </a:t>
            </a:r>
            <a:r>
              <a:rPr lang="de-DE" dirty="0" err="1" smtClean="0"/>
              <a:t>features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spheres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closest</a:t>
            </a:r>
            <a:r>
              <a:rPr lang="de-DE" dirty="0" smtClean="0"/>
              <a:t> </a:t>
            </a:r>
            <a:r>
              <a:rPr lang="de-DE" dirty="0" err="1" smtClean="0"/>
              <a:t>points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spheres</a:t>
            </a:r>
            <a:endParaRPr lang="de-DE" dirty="0" smtClean="0"/>
          </a:p>
          <a:p>
            <a:pPr lvl="1"/>
            <a:r>
              <a:rPr lang="de-DE" dirty="0" err="1" smtClean="0"/>
              <a:t>We</a:t>
            </a:r>
            <a:r>
              <a:rPr lang="de-DE" dirty="0" smtClean="0"/>
              <a:t> find </a:t>
            </a:r>
            <a:r>
              <a:rPr lang="de-DE" dirty="0" err="1" smtClean="0"/>
              <a:t>them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axis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sphere‘s</a:t>
            </a:r>
            <a:r>
              <a:rPr lang="de-DE" dirty="0" smtClean="0"/>
              <a:t> </a:t>
            </a:r>
            <a:r>
              <a:rPr lang="de-DE" dirty="0" err="1" smtClean="0"/>
              <a:t>center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other‘s</a:t>
            </a:r>
            <a:r>
              <a:rPr lang="de-DE" dirty="0" smtClean="0"/>
              <a:t> </a:t>
            </a:r>
            <a:r>
              <a:rPr lang="de-DE" dirty="0" err="1" smtClean="0"/>
              <a:t>center</a:t>
            </a:r>
            <a:endParaRPr lang="de-DE" dirty="0" smtClean="0"/>
          </a:p>
          <a:p>
            <a:pPr lvl="1"/>
            <a:r>
              <a:rPr lang="de-DE" dirty="0" smtClean="0"/>
              <a:t>The </a:t>
            </a:r>
            <a:r>
              <a:rPr lang="de-DE" dirty="0" err="1" smtClean="0"/>
              <a:t>intersection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lecture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axis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r>
              <a:rPr lang="de-DE" dirty="0" smtClean="0"/>
              <a:t> </a:t>
            </a:r>
            <a:r>
              <a:rPr lang="de-DE" dirty="0" err="1" smtClean="0"/>
              <a:t>intersections</a:t>
            </a:r>
            <a:endParaRPr lang="de-DE" dirty="0" smtClean="0"/>
          </a:p>
          <a:p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Separating</a:t>
            </a:r>
            <a:r>
              <a:rPr lang="de-DE" dirty="0" smtClean="0"/>
              <a:t> </a:t>
            </a:r>
            <a:r>
              <a:rPr lang="de-DE" dirty="0" err="1" smtClean="0"/>
              <a:t>axes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spheres</a:t>
            </a:r>
            <a:endParaRPr lang="de-DE" dirty="0"/>
          </a:p>
        </p:txBody>
      </p:sp>
      <p:sp>
        <p:nvSpPr>
          <p:cNvPr id="5" name="Oval 4"/>
          <p:cNvSpPr/>
          <p:nvPr/>
        </p:nvSpPr>
        <p:spPr bwMode="auto">
          <a:xfrm>
            <a:off x="2267744" y="3933056"/>
            <a:ext cx="1656184" cy="1656184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076056" y="3933056"/>
            <a:ext cx="1656184" cy="1656184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8" name="Gerade Verbindung 7"/>
          <p:cNvCxnSpPr/>
          <p:nvPr/>
        </p:nvCxnSpPr>
        <p:spPr bwMode="auto">
          <a:xfrm>
            <a:off x="2195736" y="6021288"/>
            <a:ext cx="4680520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1979712" y="6093296"/>
            <a:ext cx="684991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min1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462837" y="6093296"/>
            <a:ext cx="749123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max1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932040" y="6093296"/>
            <a:ext cx="684991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min2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415165" y="6093296"/>
            <a:ext cx="749123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max2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3923928" y="4581128"/>
            <a:ext cx="467007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P1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572000" y="4581128"/>
            <a:ext cx="467007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P2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Ellipse 5"/>
          <p:cNvSpPr/>
          <p:nvPr/>
        </p:nvSpPr>
        <p:spPr bwMode="auto">
          <a:xfrm>
            <a:off x="3851920" y="4725144"/>
            <a:ext cx="72008" cy="72008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5076056" y="4725144"/>
            <a:ext cx="72008" cy="72008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6" name="Gerade Verbindung 15"/>
          <p:cNvCxnSpPr/>
          <p:nvPr/>
        </p:nvCxnSpPr>
        <p:spPr bwMode="auto">
          <a:xfrm flipV="1">
            <a:off x="2267744" y="5949280"/>
            <a:ext cx="0" cy="7200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auto">
          <a:xfrm flipV="1">
            <a:off x="3837398" y="5949280"/>
            <a:ext cx="0" cy="7200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 bwMode="auto">
          <a:xfrm flipV="1">
            <a:off x="5136125" y="5952314"/>
            <a:ext cx="0" cy="7200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 bwMode="auto">
          <a:xfrm flipV="1">
            <a:off x="6720301" y="5949280"/>
            <a:ext cx="0" cy="7200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69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Relevant Features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Triangle</a:t>
            </a:r>
            <a:endParaRPr lang="de-DE" dirty="0" smtClean="0"/>
          </a:p>
          <a:p>
            <a:pPr lvl="1"/>
            <a:r>
              <a:rPr lang="de-DE" dirty="0" smtClean="0"/>
              <a:t>Face (x1)</a:t>
            </a:r>
          </a:p>
          <a:p>
            <a:pPr lvl="1"/>
            <a:r>
              <a:rPr lang="de-DE" dirty="0" smtClean="0"/>
              <a:t>Vertices (x3)</a:t>
            </a:r>
          </a:p>
          <a:p>
            <a:pPr lvl="1"/>
            <a:r>
              <a:rPr lang="de-DE" dirty="0" err="1" smtClean="0"/>
              <a:t>Edges</a:t>
            </a:r>
            <a:r>
              <a:rPr lang="de-DE" dirty="0" smtClean="0"/>
              <a:t> (x3)</a:t>
            </a:r>
          </a:p>
          <a:p>
            <a:endParaRPr lang="de-DE" dirty="0"/>
          </a:p>
          <a:p>
            <a:r>
              <a:rPr lang="de-DE" dirty="0" smtClean="0"/>
              <a:t>Relevant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sphere</a:t>
            </a:r>
            <a:endParaRPr lang="de-DE" dirty="0" smtClean="0"/>
          </a:p>
          <a:p>
            <a:pPr lvl="1"/>
            <a:r>
              <a:rPr lang="de-DE" dirty="0" smtClean="0"/>
              <a:t>The </a:t>
            </a:r>
            <a:r>
              <a:rPr lang="de-DE" dirty="0" err="1" smtClean="0"/>
              <a:t>point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surface</a:t>
            </a:r>
            <a:r>
              <a:rPr lang="de-DE" dirty="0" smtClean="0"/>
              <a:t> </a:t>
            </a:r>
            <a:r>
              <a:rPr lang="de-DE" dirty="0" err="1" smtClean="0"/>
              <a:t>closest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triangle</a:t>
            </a:r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Triangle</a:t>
            </a:r>
            <a:r>
              <a:rPr lang="de-DE" dirty="0" smtClean="0"/>
              <a:t>-</a:t>
            </a:r>
            <a:r>
              <a:rPr lang="de-DE" dirty="0" err="1" smtClean="0"/>
              <a:t>Sphere</a:t>
            </a:r>
            <a:r>
              <a:rPr lang="de-DE" dirty="0" smtClean="0"/>
              <a:t>-Test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174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5401295" cy="4968875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(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 </a:t>
            </a:r>
            <a:r>
              <a:rPr lang="de-DE" dirty="0" err="1" smtClean="0"/>
              <a:t>already</a:t>
            </a:r>
            <a:r>
              <a:rPr lang="de-DE" dirty="0"/>
              <a:t> </a:t>
            </a:r>
            <a:r>
              <a:rPr lang="de-DE" dirty="0" smtClean="0"/>
              <a:t>–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plane)</a:t>
            </a:r>
          </a:p>
          <a:p>
            <a:endParaRPr lang="de-DE" dirty="0"/>
          </a:p>
          <a:p>
            <a:r>
              <a:rPr lang="de-DE" dirty="0" smtClean="0"/>
              <a:t>Normal: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cross</a:t>
            </a:r>
            <a:r>
              <a:rPr lang="de-DE" dirty="0" smtClean="0"/>
              <a:t> </a:t>
            </a:r>
            <a:r>
              <a:rPr lang="de-DE" dirty="0" err="1" smtClean="0"/>
              <a:t>product</a:t>
            </a:r>
            <a:r>
              <a:rPr lang="de-DE" dirty="0" smtClean="0"/>
              <a:t> (</a:t>
            </a: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normal </a:t>
            </a:r>
            <a:r>
              <a:rPr lang="de-DE" dirty="0" err="1" smtClean="0"/>
              <a:t>vectors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n = </a:t>
            </a:r>
            <a:r>
              <a:rPr lang="de-DE" dirty="0" err="1" smtClean="0"/>
              <a:t>normalize</a:t>
            </a:r>
            <a:r>
              <a:rPr lang="de-DE" dirty="0" smtClean="0"/>
              <a:t>((B – A) x (C - A))</a:t>
            </a:r>
          </a:p>
          <a:p>
            <a:endParaRPr lang="de-DE" dirty="0"/>
          </a:p>
          <a:p>
            <a:r>
              <a:rPr lang="de-DE" dirty="0" err="1" smtClean="0"/>
              <a:t>Distance</a:t>
            </a:r>
            <a:endParaRPr lang="de-DE" dirty="0" smtClean="0"/>
          </a:p>
          <a:p>
            <a:pPr lvl="1"/>
            <a:r>
              <a:rPr lang="de-DE" dirty="0" smtClean="0"/>
              <a:t>Insert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points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equation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distance</a:t>
            </a:r>
            <a:endParaRPr lang="de-DE" dirty="0"/>
          </a:p>
          <a:p>
            <a:pPr lvl="1"/>
            <a:r>
              <a:rPr lang="de-DE" dirty="0" smtClean="0"/>
              <a:t>n*A – d = 0 (</a:t>
            </a:r>
            <a:r>
              <a:rPr lang="de-DE" dirty="0" err="1" smtClean="0"/>
              <a:t>since</a:t>
            </a:r>
            <a:r>
              <a:rPr lang="de-DE" dirty="0" smtClean="0"/>
              <a:t> A lies on </a:t>
            </a:r>
            <a:r>
              <a:rPr lang="de-DE" dirty="0" err="1" smtClean="0"/>
              <a:t>the</a:t>
            </a:r>
            <a:r>
              <a:rPr lang="de-DE" dirty="0" smtClean="0"/>
              <a:t> plane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triangle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n*A = d</a:t>
            </a:r>
          </a:p>
          <a:p>
            <a:pPr lvl="1"/>
            <a:endParaRPr lang="de-DE" dirty="0"/>
          </a:p>
          <a:p>
            <a:r>
              <a:rPr lang="de-DE" dirty="0" smtClean="0"/>
              <a:t>Test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separation</a:t>
            </a:r>
            <a:endParaRPr lang="de-DE" dirty="0"/>
          </a:p>
          <a:p>
            <a:pPr lvl="1"/>
            <a:r>
              <a:rPr lang="de-DE" dirty="0" smtClean="0"/>
              <a:t>Separation = </a:t>
            </a:r>
            <a:r>
              <a:rPr lang="de-DE" dirty="0" err="1" smtClean="0"/>
              <a:t>distance</a:t>
            </a:r>
            <a:r>
              <a:rPr lang="de-DE" dirty="0" smtClean="0"/>
              <a:t>(Plane, P) &gt; r</a:t>
            </a:r>
          </a:p>
          <a:p>
            <a:pPr lvl="1"/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SAT: </a:t>
            </a:r>
            <a:r>
              <a:rPr lang="de-DE" dirty="0" err="1" smtClean="0"/>
              <a:t>Testing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plane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triangle</a:t>
            </a:r>
            <a:endParaRPr lang="de-DE" dirty="0"/>
          </a:p>
        </p:txBody>
      </p:sp>
      <p:grpSp>
        <p:nvGrpSpPr>
          <p:cNvPr id="10" name="Gruppierung 9"/>
          <p:cNvGrpSpPr/>
          <p:nvPr/>
        </p:nvGrpSpPr>
        <p:grpSpPr>
          <a:xfrm>
            <a:off x="5940152" y="3789040"/>
            <a:ext cx="2666982" cy="2081366"/>
            <a:chOff x="5856796" y="2348880"/>
            <a:chExt cx="2666982" cy="2081366"/>
          </a:xfrm>
        </p:grpSpPr>
        <p:sp>
          <p:nvSpPr>
            <p:cNvPr id="5" name="Gleichschenkliges Dreieck 4"/>
            <p:cNvSpPr/>
            <p:nvPr/>
          </p:nvSpPr>
          <p:spPr bwMode="auto">
            <a:xfrm>
              <a:off x="6300192" y="2780928"/>
              <a:ext cx="1872208" cy="1080120"/>
            </a:xfrm>
            <a:prstGeom prst="triangl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5856796" y="4077072"/>
              <a:ext cx="35137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0000"/>
                  </a:solidFill>
                </a:rPr>
                <a:t>A</a:t>
              </a:r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7092280" y="2348880"/>
              <a:ext cx="35137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0000"/>
                  </a:solidFill>
                </a:rPr>
                <a:t>B</a:t>
              </a:r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8172400" y="4005064"/>
              <a:ext cx="35137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0000"/>
                  </a:solidFill>
                </a:rPr>
                <a:t>C</a:t>
              </a:r>
              <a:endParaRPr lang="de-DE" dirty="0">
                <a:solidFill>
                  <a:srgbClr val="000000"/>
                </a:solidFill>
              </a:endParaRPr>
            </a:p>
          </p:txBody>
        </p:sp>
      </p:grpSp>
      <p:sp>
        <p:nvSpPr>
          <p:cNvPr id="11" name="Oval 10"/>
          <p:cNvSpPr/>
          <p:nvPr/>
        </p:nvSpPr>
        <p:spPr bwMode="auto">
          <a:xfrm>
            <a:off x="6732240" y="2132856"/>
            <a:ext cx="1152128" cy="1152128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</a:t>
            </a:r>
          </a:p>
        </p:txBody>
      </p:sp>
      <p:cxnSp>
        <p:nvCxnSpPr>
          <p:cNvPr id="13" name="Gerade Verbindung 12"/>
          <p:cNvCxnSpPr/>
          <p:nvPr/>
        </p:nvCxnSpPr>
        <p:spPr bwMode="auto">
          <a:xfrm>
            <a:off x="7236296" y="2060848"/>
            <a:ext cx="576064" cy="0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feld 13"/>
          <p:cNvSpPr txBox="1"/>
          <p:nvPr/>
        </p:nvSpPr>
        <p:spPr>
          <a:xfrm>
            <a:off x="7380312" y="1700808"/>
            <a:ext cx="261610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000000"/>
                </a:solidFill>
              </a:rPr>
              <a:t>r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30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Here</a:t>
            </a:r>
            <a:r>
              <a:rPr lang="de-DE" dirty="0" smtClean="0"/>
              <a:t> </a:t>
            </a:r>
            <a:r>
              <a:rPr lang="de-DE" dirty="0" err="1" smtClean="0"/>
              <a:t>shown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 (</a:t>
            </a:r>
            <a:r>
              <a:rPr lang="de-DE" dirty="0" err="1" smtClean="0"/>
              <a:t>similar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B </a:t>
            </a:r>
            <a:r>
              <a:rPr lang="de-DE" dirty="0" err="1" smtClean="0"/>
              <a:t>and</a:t>
            </a:r>
            <a:r>
              <a:rPr lang="de-DE" dirty="0" smtClean="0"/>
              <a:t> C)</a:t>
            </a:r>
            <a:endParaRPr lang="de-DE" dirty="0"/>
          </a:p>
          <a:p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sphere‘s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endParaRPr lang="de-DE" dirty="0" smtClean="0"/>
          </a:p>
          <a:p>
            <a:pPr lvl="1"/>
            <a:r>
              <a:rPr lang="de-DE" dirty="0" err="1" smtClean="0"/>
              <a:t>Along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A </a:t>
            </a:r>
            <a:r>
              <a:rPr lang="de-DE" dirty="0" err="1" smtClean="0"/>
              <a:t>to</a:t>
            </a:r>
            <a:r>
              <a:rPr lang="de-DE" dirty="0" smtClean="0"/>
              <a:t> P</a:t>
            </a:r>
            <a:endParaRPr lang="de-DE" dirty="0"/>
          </a:p>
          <a:p>
            <a:pPr lvl="1"/>
            <a:endParaRPr lang="de-DE" dirty="0" smtClean="0"/>
          </a:p>
          <a:p>
            <a:r>
              <a:rPr lang="de-DE" dirty="0" err="1" smtClean="0"/>
              <a:t>Compute</a:t>
            </a:r>
            <a:r>
              <a:rPr lang="de-DE" dirty="0" smtClean="0"/>
              <a:t> </a:t>
            </a:r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A </a:t>
            </a:r>
            <a:r>
              <a:rPr lang="de-DE" dirty="0" err="1" smtClean="0"/>
              <a:t>to</a:t>
            </a:r>
            <a:r>
              <a:rPr lang="de-DE" dirty="0" smtClean="0"/>
              <a:t> P</a:t>
            </a:r>
          </a:p>
          <a:p>
            <a:endParaRPr lang="de-DE" dirty="0"/>
          </a:p>
          <a:p>
            <a:r>
              <a:rPr lang="de-DE" dirty="0" smtClean="0"/>
              <a:t>Separation (</a:t>
            </a:r>
            <a:r>
              <a:rPr lang="de-DE" dirty="0" err="1" smtClean="0"/>
              <a:t>along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axis</a:t>
            </a:r>
            <a:r>
              <a:rPr lang="de-DE" dirty="0" smtClean="0"/>
              <a:t>) </a:t>
            </a:r>
            <a:r>
              <a:rPr lang="de-DE" dirty="0" err="1" smtClean="0"/>
              <a:t>iff</a:t>
            </a:r>
            <a:endParaRPr lang="de-DE" dirty="0" smtClean="0"/>
          </a:p>
          <a:p>
            <a:pPr lvl="1"/>
            <a:r>
              <a:rPr lang="de-DE" dirty="0" err="1" smtClean="0"/>
              <a:t>Distance</a:t>
            </a:r>
            <a:r>
              <a:rPr lang="de-DE" dirty="0" smtClean="0"/>
              <a:t> d &gt; </a:t>
            </a:r>
            <a:r>
              <a:rPr lang="de-DE" dirty="0" err="1" smtClean="0"/>
              <a:t>r</a:t>
            </a:r>
            <a:endParaRPr lang="de-DE" dirty="0"/>
          </a:p>
          <a:p>
            <a:pPr lvl="1"/>
            <a:r>
              <a:rPr lang="de-DE" dirty="0" err="1" smtClean="0"/>
              <a:t>And</a:t>
            </a:r>
            <a:r>
              <a:rPr lang="de-DE" dirty="0" smtClean="0"/>
              <a:t> B </a:t>
            </a:r>
            <a:r>
              <a:rPr lang="de-DE" dirty="0" err="1" smtClean="0"/>
              <a:t>and</a:t>
            </a:r>
            <a:r>
              <a:rPr lang="de-DE" dirty="0" smtClean="0"/>
              <a:t> C </a:t>
            </a:r>
            <a:r>
              <a:rPr lang="de-DE" dirty="0" err="1" smtClean="0"/>
              <a:t>lie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opposite</a:t>
            </a:r>
            <a:r>
              <a:rPr lang="de-DE" dirty="0" smtClean="0"/>
              <a:t> </a:t>
            </a:r>
            <a:r>
              <a:rPr lang="de-DE" dirty="0" err="1" smtClean="0"/>
              <a:t>side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separating</a:t>
            </a:r>
            <a:r>
              <a:rPr lang="de-DE" dirty="0" smtClean="0"/>
              <a:t> plane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SAT: Vertices</a:t>
            </a:r>
            <a:endParaRPr lang="de-DE" dirty="0"/>
          </a:p>
        </p:txBody>
      </p:sp>
      <p:grpSp>
        <p:nvGrpSpPr>
          <p:cNvPr id="5" name="Gruppierung 4"/>
          <p:cNvGrpSpPr/>
          <p:nvPr/>
        </p:nvGrpSpPr>
        <p:grpSpPr>
          <a:xfrm>
            <a:off x="5940152" y="3789040"/>
            <a:ext cx="2666982" cy="2081366"/>
            <a:chOff x="5856796" y="2348880"/>
            <a:chExt cx="2666982" cy="2081366"/>
          </a:xfrm>
        </p:grpSpPr>
        <p:sp>
          <p:nvSpPr>
            <p:cNvPr id="6" name="Gleichschenkliges Dreieck 5"/>
            <p:cNvSpPr/>
            <p:nvPr/>
          </p:nvSpPr>
          <p:spPr bwMode="auto">
            <a:xfrm>
              <a:off x="6300192" y="2780928"/>
              <a:ext cx="1872208" cy="1080120"/>
            </a:xfrm>
            <a:prstGeom prst="triangl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5856796" y="4077072"/>
              <a:ext cx="35137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0000"/>
                  </a:solidFill>
                </a:rPr>
                <a:t>A</a:t>
              </a:r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7092280" y="2348880"/>
              <a:ext cx="35137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0000"/>
                  </a:solidFill>
                </a:rPr>
                <a:t>B</a:t>
              </a:r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8172400" y="4005064"/>
              <a:ext cx="35137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0000"/>
                  </a:solidFill>
                </a:rPr>
                <a:t>C</a:t>
              </a:r>
              <a:endParaRPr lang="de-DE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Oval 9"/>
          <p:cNvSpPr/>
          <p:nvPr/>
        </p:nvSpPr>
        <p:spPr bwMode="auto">
          <a:xfrm>
            <a:off x="6732240" y="2132856"/>
            <a:ext cx="1152128" cy="1152128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</a:t>
            </a:r>
          </a:p>
        </p:txBody>
      </p:sp>
      <p:cxnSp>
        <p:nvCxnSpPr>
          <p:cNvPr id="11" name="Gerade Verbindung 10"/>
          <p:cNvCxnSpPr/>
          <p:nvPr/>
        </p:nvCxnSpPr>
        <p:spPr bwMode="auto">
          <a:xfrm>
            <a:off x="7236296" y="2060848"/>
            <a:ext cx="576064" cy="0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/>
          <p:cNvSpPr txBox="1"/>
          <p:nvPr/>
        </p:nvSpPr>
        <p:spPr>
          <a:xfrm>
            <a:off x="7380312" y="1700808"/>
            <a:ext cx="261610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000000"/>
                </a:solidFill>
              </a:rPr>
              <a:t>r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66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Separation (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axis</a:t>
            </a:r>
            <a:r>
              <a:rPr lang="de-DE" dirty="0"/>
              <a:t>) </a:t>
            </a:r>
            <a:r>
              <a:rPr lang="de-DE" dirty="0" err="1"/>
              <a:t>iff</a:t>
            </a:r>
            <a:endParaRPr lang="de-DE" dirty="0"/>
          </a:p>
          <a:p>
            <a:pPr lvl="1"/>
            <a:r>
              <a:rPr lang="de-DE" dirty="0" err="1">
                <a:solidFill>
                  <a:srgbClr val="008000"/>
                </a:solidFill>
              </a:rPr>
              <a:t>Distance</a:t>
            </a:r>
            <a:r>
              <a:rPr lang="de-DE" dirty="0">
                <a:solidFill>
                  <a:srgbClr val="008000"/>
                </a:solidFill>
              </a:rPr>
              <a:t> d &gt; </a:t>
            </a:r>
            <a:r>
              <a:rPr lang="de-DE" dirty="0" err="1">
                <a:solidFill>
                  <a:srgbClr val="008000"/>
                </a:solidFill>
              </a:rPr>
              <a:t>r</a:t>
            </a:r>
            <a:endParaRPr lang="de-DE" dirty="0">
              <a:solidFill>
                <a:srgbClr val="008000"/>
              </a:solidFill>
            </a:endParaRPr>
          </a:p>
          <a:p>
            <a:pPr lvl="1"/>
            <a:r>
              <a:rPr lang="de-DE" dirty="0" err="1">
                <a:solidFill>
                  <a:srgbClr val="008000"/>
                </a:solidFill>
              </a:rPr>
              <a:t>And</a:t>
            </a:r>
            <a:r>
              <a:rPr lang="de-DE" dirty="0">
                <a:solidFill>
                  <a:srgbClr val="008000"/>
                </a:solidFill>
              </a:rPr>
              <a:t> B </a:t>
            </a:r>
            <a:r>
              <a:rPr lang="de-DE" dirty="0" err="1">
                <a:solidFill>
                  <a:srgbClr val="008000"/>
                </a:solidFill>
              </a:rPr>
              <a:t>and</a:t>
            </a:r>
            <a:r>
              <a:rPr lang="de-DE" dirty="0">
                <a:solidFill>
                  <a:srgbClr val="008000"/>
                </a:solidFill>
              </a:rPr>
              <a:t> C </a:t>
            </a:r>
            <a:r>
              <a:rPr lang="de-DE" dirty="0" err="1">
                <a:solidFill>
                  <a:srgbClr val="008000"/>
                </a:solidFill>
              </a:rPr>
              <a:t>lie</a:t>
            </a:r>
            <a:r>
              <a:rPr lang="de-DE" dirty="0">
                <a:solidFill>
                  <a:srgbClr val="008000"/>
                </a:solidFill>
              </a:rPr>
              <a:t> on </a:t>
            </a:r>
            <a:r>
              <a:rPr lang="de-DE" dirty="0" err="1">
                <a:solidFill>
                  <a:srgbClr val="008000"/>
                </a:solidFill>
              </a:rPr>
              <a:t>the</a:t>
            </a:r>
            <a:r>
              <a:rPr lang="de-DE" dirty="0">
                <a:solidFill>
                  <a:srgbClr val="008000"/>
                </a:solidFill>
              </a:rPr>
              <a:t> </a:t>
            </a:r>
            <a:r>
              <a:rPr lang="de-DE" dirty="0" err="1">
                <a:solidFill>
                  <a:srgbClr val="008000"/>
                </a:solidFill>
              </a:rPr>
              <a:t>opposite</a:t>
            </a:r>
            <a:r>
              <a:rPr lang="de-DE" dirty="0">
                <a:solidFill>
                  <a:srgbClr val="008000"/>
                </a:solidFill>
              </a:rPr>
              <a:t> </a:t>
            </a:r>
            <a:r>
              <a:rPr lang="de-DE" dirty="0" err="1">
                <a:solidFill>
                  <a:srgbClr val="008000"/>
                </a:solidFill>
              </a:rPr>
              <a:t>side</a:t>
            </a:r>
            <a:r>
              <a:rPr lang="de-DE" dirty="0">
                <a:solidFill>
                  <a:srgbClr val="008000"/>
                </a:solidFill>
              </a:rPr>
              <a:t> </a:t>
            </a:r>
            <a:r>
              <a:rPr lang="de-DE" dirty="0" err="1">
                <a:solidFill>
                  <a:srgbClr val="008000"/>
                </a:solidFill>
              </a:rPr>
              <a:t>of</a:t>
            </a:r>
            <a:r>
              <a:rPr lang="de-DE" dirty="0">
                <a:solidFill>
                  <a:srgbClr val="008000"/>
                </a:solidFill>
              </a:rPr>
              <a:t> </a:t>
            </a:r>
            <a:r>
              <a:rPr lang="de-DE" dirty="0" err="1">
                <a:solidFill>
                  <a:srgbClr val="008000"/>
                </a:solidFill>
              </a:rPr>
              <a:t>the</a:t>
            </a:r>
            <a:r>
              <a:rPr lang="de-DE" dirty="0">
                <a:solidFill>
                  <a:srgbClr val="008000"/>
                </a:solidFill>
              </a:rPr>
              <a:t> </a:t>
            </a:r>
            <a:r>
              <a:rPr lang="de-DE" dirty="0" err="1" smtClean="0">
                <a:solidFill>
                  <a:srgbClr val="008000"/>
                </a:solidFill>
              </a:rPr>
              <a:t>separating</a:t>
            </a:r>
            <a:r>
              <a:rPr lang="de-DE" dirty="0" smtClean="0">
                <a:solidFill>
                  <a:srgbClr val="008000"/>
                </a:solidFill>
              </a:rPr>
              <a:t> plane</a:t>
            </a:r>
            <a:endParaRPr lang="de-DE" dirty="0">
              <a:solidFill>
                <a:srgbClr val="008000"/>
              </a:solidFill>
            </a:endParaRPr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SAT: Vertices</a:t>
            </a:r>
          </a:p>
        </p:txBody>
      </p:sp>
      <p:grpSp>
        <p:nvGrpSpPr>
          <p:cNvPr id="6" name="Gruppierung 5"/>
          <p:cNvGrpSpPr/>
          <p:nvPr/>
        </p:nvGrpSpPr>
        <p:grpSpPr>
          <a:xfrm>
            <a:off x="4139952" y="2924944"/>
            <a:ext cx="2666982" cy="2081366"/>
            <a:chOff x="5856796" y="2348880"/>
            <a:chExt cx="2666982" cy="2081366"/>
          </a:xfrm>
        </p:grpSpPr>
        <p:sp>
          <p:nvSpPr>
            <p:cNvPr id="7" name="Gleichschenkliges Dreieck 6"/>
            <p:cNvSpPr/>
            <p:nvPr/>
          </p:nvSpPr>
          <p:spPr bwMode="auto">
            <a:xfrm>
              <a:off x="6300192" y="2780928"/>
              <a:ext cx="1872208" cy="1080120"/>
            </a:xfrm>
            <a:prstGeom prst="triangl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5856796" y="4077072"/>
              <a:ext cx="35137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0000"/>
                  </a:solidFill>
                </a:rPr>
                <a:t>A</a:t>
              </a:r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7092280" y="2348880"/>
              <a:ext cx="35137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0000"/>
                  </a:solidFill>
                </a:rPr>
                <a:t>B</a:t>
              </a:r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8172400" y="4005064"/>
              <a:ext cx="35137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0000"/>
                  </a:solidFill>
                </a:rPr>
                <a:t>C</a:t>
              </a:r>
              <a:endParaRPr lang="de-DE" dirty="0">
                <a:solidFill>
                  <a:srgbClr val="000000"/>
                </a:solidFill>
              </a:endParaRPr>
            </a:p>
          </p:txBody>
        </p:sp>
      </p:grpSp>
      <p:sp>
        <p:nvSpPr>
          <p:cNvPr id="11" name="Oval 10"/>
          <p:cNvSpPr/>
          <p:nvPr/>
        </p:nvSpPr>
        <p:spPr bwMode="auto">
          <a:xfrm>
            <a:off x="2987824" y="4581128"/>
            <a:ext cx="1152128" cy="1152128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73490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Separation (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axis</a:t>
            </a:r>
            <a:r>
              <a:rPr lang="de-DE" dirty="0"/>
              <a:t>) </a:t>
            </a:r>
            <a:r>
              <a:rPr lang="de-DE" dirty="0" err="1"/>
              <a:t>iff</a:t>
            </a:r>
            <a:endParaRPr lang="de-DE" dirty="0"/>
          </a:p>
          <a:p>
            <a:pPr lvl="1"/>
            <a:r>
              <a:rPr lang="de-DE" dirty="0" err="1">
                <a:solidFill>
                  <a:srgbClr val="FF0000"/>
                </a:solidFill>
              </a:rPr>
              <a:t>Distance</a:t>
            </a:r>
            <a:r>
              <a:rPr lang="de-DE" dirty="0">
                <a:solidFill>
                  <a:srgbClr val="FF0000"/>
                </a:solidFill>
              </a:rPr>
              <a:t> d &gt; </a:t>
            </a:r>
            <a:r>
              <a:rPr lang="de-DE" dirty="0" err="1">
                <a:solidFill>
                  <a:srgbClr val="FF0000"/>
                </a:solidFill>
              </a:rPr>
              <a:t>r</a:t>
            </a:r>
            <a:endParaRPr lang="de-DE" dirty="0">
              <a:solidFill>
                <a:srgbClr val="FF0000"/>
              </a:solidFill>
            </a:endParaRPr>
          </a:p>
          <a:p>
            <a:pPr lvl="1"/>
            <a:r>
              <a:rPr lang="de-DE" dirty="0" err="1">
                <a:solidFill>
                  <a:srgbClr val="008000"/>
                </a:solidFill>
              </a:rPr>
              <a:t>And</a:t>
            </a:r>
            <a:r>
              <a:rPr lang="de-DE" dirty="0">
                <a:solidFill>
                  <a:srgbClr val="008000"/>
                </a:solidFill>
              </a:rPr>
              <a:t> B </a:t>
            </a:r>
            <a:r>
              <a:rPr lang="de-DE" dirty="0" err="1">
                <a:solidFill>
                  <a:srgbClr val="008000"/>
                </a:solidFill>
              </a:rPr>
              <a:t>and</a:t>
            </a:r>
            <a:r>
              <a:rPr lang="de-DE" dirty="0">
                <a:solidFill>
                  <a:srgbClr val="008000"/>
                </a:solidFill>
              </a:rPr>
              <a:t> C </a:t>
            </a:r>
            <a:r>
              <a:rPr lang="de-DE" dirty="0" err="1">
                <a:solidFill>
                  <a:srgbClr val="008000"/>
                </a:solidFill>
              </a:rPr>
              <a:t>lie</a:t>
            </a:r>
            <a:r>
              <a:rPr lang="de-DE" dirty="0">
                <a:solidFill>
                  <a:srgbClr val="008000"/>
                </a:solidFill>
              </a:rPr>
              <a:t> on </a:t>
            </a:r>
            <a:r>
              <a:rPr lang="de-DE" dirty="0" err="1">
                <a:solidFill>
                  <a:srgbClr val="008000"/>
                </a:solidFill>
              </a:rPr>
              <a:t>the</a:t>
            </a:r>
            <a:r>
              <a:rPr lang="de-DE" dirty="0">
                <a:solidFill>
                  <a:srgbClr val="008000"/>
                </a:solidFill>
              </a:rPr>
              <a:t> </a:t>
            </a:r>
            <a:r>
              <a:rPr lang="de-DE" dirty="0" err="1">
                <a:solidFill>
                  <a:srgbClr val="008000"/>
                </a:solidFill>
              </a:rPr>
              <a:t>opposite</a:t>
            </a:r>
            <a:r>
              <a:rPr lang="de-DE" dirty="0">
                <a:solidFill>
                  <a:srgbClr val="008000"/>
                </a:solidFill>
              </a:rPr>
              <a:t> </a:t>
            </a:r>
            <a:r>
              <a:rPr lang="de-DE" dirty="0" err="1">
                <a:solidFill>
                  <a:srgbClr val="008000"/>
                </a:solidFill>
              </a:rPr>
              <a:t>side</a:t>
            </a:r>
            <a:r>
              <a:rPr lang="de-DE" dirty="0">
                <a:solidFill>
                  <a:srgbClr val="008000"/>
                </a:solidFill>
              </a:rPr>
              <a:t> </a:t>
            </a:r>
            <a:r>
              <a:rPr lang="de-DE" dirty="0" err="1">
                <a:solidFill>
                  <a:srgbClr val="008000"/>
                </a:solidFill>
              </a:rPr>
              <a:t>of</a:t>
            </a:r>
            <a:r>
              <a:rPr lang="de-DE" dirty="0">
                <a:solidFill>
                  <a:srgbClr val="008000"/>
                </a:solidFill>
              </a:rPr>
              <a:t> </a:t>
            </a:r>
            <a:r>
              <a:rPr lang="de-DE" dirty="0" err="1">
                <a:solidFill>
                  <a:srgbClr val="008000"/>
                </a:solidFill>
              </a:rPr>
              <a:t>the</a:t>
            </a:r>
            <a:r>
              <a:rPr lang="de-DE" dirty="0">
                <a:solidFill>
                  <a:srgbClr val="008000"/>
                </a:solidFill>
              </a:rPr>
              <a:t> </a:t>
            </a:r>
            <a:r>
              <a:rPr lang="de-DE" dirty="0" err="1" smtClean="0">
                <a:solidFill>
                  <a:srgbClr val="008000"/>
                </a:solidFill>
              </a:rPr>
              <a:t>separating</a:t>
            </a:r>
            <a:r>
              <a:rPr lang="de-DE" dirty="0" smtClean="0">
                <a:solidFill>
                  <a:srgbClr val="008000"/>
                </a:solidFill>
              </a:rPr>
              <a:t> plane</a:t>
            </a:r>
            <a:endParaRPr lang="de-DE" dirty="0">
              <a:solidFill>
                <a:srgbClr val="008000"/>
              </a:solidFill>
            </a:endParaRPr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SAT: Vertices</a:t>
            </a:r>
          </a:p>
        </p:txBody>
      </p:sp>
      <p:grpSp>
        <p:nvGrpSpPr>
          <p:cNvPr id="6" name="Gruppierung 5"/>
          <p:cNvGrpSpPr/>
          <p:nvPr/>
        </p:nvGrpSpPr>
        <p:grpSpPr>
          <a:xfrm>
            <a:off x="4139952" y="2924944"/>
            <a:ext cx="2666982" cy="2081366"/>
            <a:chOff x="5856796" y="2348880"/>
            <a:chExt cx="2666982" cy="2081366"/>
          </a:xfrm>
        </p:grpSpPr>
        <p:sp>
          <p:nvSpPr>
            <p:cNvPr id="7" name="Gleichschenkliges Dreieck 6"/>
            <p:cNvSpPr/>
            <p:nvPr/>
          </p:nvSpPr>
          <p:spPr bwMode="auto">
            <a:xfrm>
              <a:off x="6300192" y="2780928"/>
              <a:ext cx="1872208" cy="1080120"/>
            </a:xfrm>
            <a:prstGeom prst="triangl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5856796" y="4077072"/>
              <a:ext cx="35137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0000"/>
                  </a:solidFill>
                </a:rPr>
                <a:t>A</a:t>
              </a:r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7092280" y="2348880"/>
              <a:ext cx="35137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0000"/>
                  </a:solidFill>
                </a:rPr>
                <a:t>B</a:t>
              </a:r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8172400" y="4005064"/>
              <a:ext cx="35137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0000"/>
                  </a:solidFill>
                </a:rPr>
                <a:t>C</a:t>
              </a:r>
              <a:endParaRPr lang="de-DE" dirty="0">
                <a:solidFill>
                  <a:srgbClr val="000000"/>
                </a:solidFill>
              </a:endParaRPr>
            </a:p>
          </p:txBody>
        </p:sp>
      </p:grpSp>
      <p:sp>
        <p:nvSpPr>
          <p:cNvPr id="11" name="Oval 10"/>
          <p:cNvSpPr/>
          <p:nvPr/>
        </p:nvSpPr>
        <p:spPr bwMode="auto">
          <a:xfrm>
            <a:off x="3851920" y="4005064"/>
            <a:ext cx="1152128" cy="1152128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55585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Separation (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axis</a:t>
            </a:r>
            <a:r>
              <a:rPr lang="de-DE" dirty="0"/>
              <a:t>) </a:t>
            </a:r>
            <a:r>
              <a:rPr lang="de-DE" dirty="0" err="1"/>
              <a:t>iff</a:t>
            </a:r>
            <a:endParaRPr lang="de-DE" dirty="0"/>
          </a:p>
          <a:p>
            <a:pPr lvl="1"/>
            <a:r>
              <a:rPr lang="de-DE" dirty="0" err="1">
                <a:solidFill>
                  <a:srgbClr val="FF0000"/>
                </a:solidFill>
              </a:rPr>
              <a:t>Distance</a:t>
            </a:r>
            <a:r>
              <a:rPr lang="de-DE" dirty="0">
                <a:solidFill>
                  <a:srgbClr val="FF0000"/>
                </a:solidFill>
              </a:rPr>
              <a:t> d &gt; </a:t>
            </a:r>
            <a:r>
              <a:rPr lang="de-DE" dirty="0" err="1">
                <a:solidFill>
                  <a:srgbClr val="FF0000"/>
                </a:solidFill>
              </a:rPr>
              <a:t>r</a:t>
            </a:r>
            <a:endParaRPr lang="de-DE" dirty="0">
              <a:solidFill>
                <a:srgbClr val="FF0000"/>
              </a:solidFill>
            </a:endParaRPr>
          </a:p>
          <a:p>
            <a:pPr lvl="1"/>
            <a:r>
              <a:rPr lang="de-DE" dirty="0" err="1">
                <a:solidFill>
                  <a:srgbClr val="FF0000"/>
                </a:solidFill>
              </a:rPr>
              <a:t>And</a:t>
            </a:r>
            <a:r>
              <a:rPr lang="de-DE" dirty="0">
                <a:solidFill>
                  <a:srgbClr val="FF0000"/>
                </a:solidFill>
              </a:rPr>
              <a:t> B </a:t>
            </a:r>
            <a:r>
              <a:rPr lang="de-DE" dirty="0" err="1">
                <a:solidFill>
                  <a:srgbClr val="FF0000"/>
                </a:solidFill>
              </a:rPr>
              <a:t>and</a:t>
            </a:r>
            <a:r>
              <a:rPr lang="de-DE" dirty="0">
                <a:solidFill>
                  <a:srgbClr val="FF0000"/>
                </a:solidFill>
              </a:rPr>
              <a:t> C </a:t>
            </a:r>
            <a:r>
              <a:rPr lang="de-DE" dirty="0" err="1">
                <a:solidFill>
                  <a:srgbClr val="FF0000"/>
                </a:solidFill>
              </a:rPr>
              <a:t>lie</a:t>
            </a:r>
            <a:r>
              <a:rPr lang="de-DE" dirty="0">
                <a:solidFill>
                  <a:srgbClr val="FF0000"/>
                </a:solidFill>
              </a:rPr>
              <a:t> on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opposite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side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separating</a:t>
            </a:r>
            <a:r>
              <a:rPr lang="de-DE" dirty="0" smtClean="0">
                <a:solidFill>
                  <a:srgbClr val="FF0000"/>
                </a:solidFill>
              </a:rPr>
              <a:t> plane</a:t>
            </a:r>
          </a:p>
          <a:p>
            <a:pPr lvl="1"/>
            <a:endParaRPr lang="de-DE" dirty="0">
              <a:solidFill>
                <a:srgbClr val="FF0000"/>
              </a:solidFill>
            </a:endParaRPr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SAT: Vertices</a:t>
            </a:r>
          </a:p>
        </p:txBody>
      </p:sp>
      <p:grpSp>
        <p:nvGrpSpPr>
          <p:cNvPr id="6" name="Gruppierung 5"/>
          <p:cNvGrpSpPr/>
          <p:nvPr/>
        </p:nvGrpSpPr>
        <p:grpSpPr>
          <a:xfrm>
            <a:off x="4139952" y="2924944"/>
            <a:ext cx="2666982" cy="2081366"/>
            <a:chOff x="5856796" y="2348880"/>
            <a:chExt cx="2666982" cy="2081366"/>
          </a:xfrm>
        </p:grpSpPr>
        <p:sp>
          <p:nvSpPr>
            <p:cNvPr id="7" name="Gleichschenkliges Dreieck 6"/>
            <p:cNvSpPr/>
            <p:nvPr/>
          </p:nvSpPr>
          <p:spPr bwMode="auto">
            <a:xfrm>
              <a:off x="6300192" y="2780928"/>
              <a:ext cx="1872208" cy="1080120"/>
            </a:xfrm>
            <a:prstGeom prst="triangl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5856796" y="4077072"/>
              <a:ext cx="35137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0000"/>
                  </a:solidFill>
                </a:rPr>
                <a:t>A</a:t>
              </a:r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7092280" y="2348880"/>
              <a:ext cx="35137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0000"/>
                  </a:solidFill>
                </a:rPr>
                <a:t>B</a:t>
              </a:r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8172400" y="4005064"/>
              <a:ext cx="35137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0000"/>
                  </a:solidFill>
                </a:rPr>
                <a:t>C</a:t>
              </a:r>
              <a:endParaRPr lang="de-DE" dirty="0">
                <a:solidFill>
                  <a:srgbClr val="000000"/>
                </a:solidFill>
              </a:endParaRPr>
            </a:p>
          </p:txBody>
        </p:sp>
      </p:grpSp>
      <p:sp>
        <p:nvSpPr>
          <p:cNvPr id="11" name="Oval 10"/>
          <p:cNvSpPr/>
          <p:nvPr/>
        </p:nvSpPr>
        <p:spPr bwMode="auto">
          <a:xfrm>
            <a:off x="4932040" y="3429000"/>
            <a:ext cx="1152128" cy="1152128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61531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Preliminary</a:t>
            </a:r>
            <a:r>
              <a:rPr lang="de-DE" dirty="0" smtClean="0"/>
              <a:t> </a:t>
            </a:r>
            <a:r>
              <a:rPr lang="de-DE" dirty="0" err="1" smtClean="0"/>
              <a:t>timetable</a:t>
            </a:r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792450"/>
              </p:ext>
            </p:extLst>
          </p:nvPr>
        </p:nvGraphicFramePr>
        <p:xfrm>
          <a:off x="251520" y="1700808"/>
          <a:ext cx="8640960" cy="4942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6184"/>
                <a:gridCol w="1584176"/>
                <a:gridCol w="54006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Lecture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No</a:t>
                      </a:r>
                      <a:r>
                        <a:rPr lang="de-DE" dirty="0" smtClean="0"/>
                        <a:t>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Date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Topic</a:t>
                      </a:r>
                      <a:endParaRPr lang="de-DE" dirty="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17.10.2014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Basic Input &amp; Output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b="0" dirty="0" smtClean="0">
                          <a:latin typeface="+mn-lt"/>
                        </a:rPr>
                        <a:t>2</a:t>
                      </a:r>
                      <a:endParaRPr lang="de-DE" sz="14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24.10.2014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Timing &amp; Basic Game </a:t>
                      </a:r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Mechanics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3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31.10.2014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 Rendering 1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4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07.11.2014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 Rendering 2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5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14.11.2014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Basic Hardware Rendering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6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21.11.2014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Animations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7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28.11.2014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Physically-based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Rendering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b="0" dirty="0" smtClean="0">
                          <a:latin typeface="+mn-lt"/>
                        </a:rPr>
                        <a:t>8</a:t>
                      </a:r>
                      <a:endParaRPr lang="de-DE" sz="14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05.12.2014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Physics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b="1" dirty="0" smtClean="0">
                          <a:latin typeface="+mn-lt"/>
                        </a:rPr>
                        <a:t>9</a:t>
                      </a:r>
                      <a:endParaRPr lang="de-DE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Physics</a:t>
                      </a:r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2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10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Procedural</a:t>
                      </a:r>
                      <a:r>
                        <a:rPr lang="de-DE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Content Generation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11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Compression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&amp; Streaming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12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Multiplayer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13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Audio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14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06.02.2015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Scripting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15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13.02.2015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AI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90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Separation (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axis</a:t>
            </a:r>
            <a:r>
              <a:rPr lang="de-DE" dirty="0"/>
              <a:t>) </a:t>
            </a:r>
            <a:r>
              <a:rPr lang="de-DE" dirty="0" err="1"/>
              <a:t>iff</a:t>
            </a:r>
            <a:endParaRPr lang="de-DE" dirty="0"/>
          </a:p>
          <a:p>
            <a:pPr lvl="1"/>
            <a:r>
              <a:rPr lang="de-DE" dirty="0" err="1">
                <a:solidFill>
                  <a:srgbClr val="FF0000"/>
                </a:solidFill>
              </a:rPr>
              <a:t>Distance</a:t>
            </a:r>
            <a:r>
              <a:rPr lang="de-DE" dirty="0">
                <a:solidFill>
                  <a:srgbClr val="FF0000"/>
                </a:solidFill>
              </a:rPr>
              <a:t> d &gt; </a:t>
            </a:r>
            <a:r>
              <a:rPr lang="de-DE" dirty="0" err="1">
                <a:solidFill>
                  <a:srgbClr val="FF0000"/>
                </a:solidFill>
              </a:rPr>
              <a:t>r</a:t>
            </a:r>
            <a:endParaRPr lang="de-DE" dirty="0">
              <a:solidFill>
                <a:srgbClr val="FF0000"/>
              </a:solidFill>
            </a:endParaRPr>
          </a:p>
          <a:p>
            <a:pPr lvl="1"/>
            <a:r>
              <a:rPr lang="de-DE" dirty="0" err="1">
                <a:solidFill>
                  <a:srgbClr val="FF0000"/>
                </a:solidFill>
              </a:rPr>
              <a:t>And</a:t>
            </a:r>
            <a:r>
              <a:rPr lang="de-DE" dirty="0">
                <a:solidFill>
                  <a:srgbClr val="FF0000"/>
                </a:solidFill>
              </a:rPr>
              <a:t> B </a:t>
            </a:r>
            <a:r>
              <a:rPr lang="de-DE" dirty="0" err="1">
                <a:solidFill>
                  <a:srgbClr val="FF0000"/>
                </a:solidFill>
              </a:rPr>
              <a:t>and</a:t>
            </a:r>
            <a:r>
              <a:rPr lang="de-DE" dirty="0">
                <a:solidFill>
                  <a:srgbClr val="FF0000"/>
                </a:solidFill>
              </a:rPr>
              <a:t> C </a:t>
            </a:r>
            <a:r>
              <a:rPr lang="de-DE" dirty="0" err="1">
                <a:solidFill>
                  <a:srgbClr val="FF0000"/>
                </a:solidFill>
              </a:rPr>
              <a:t>lie</a:t>
            </a:r>
            <a:r>
              <a:rPr lang="de-DE" dirty="0">
                <a:solidFill>
                  <a:srgbClr val="FF0000"/>
                </a:solidFill>
              </a:rPr>
              <a:t> on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opposite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side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smtClean="0">
                <a:solidFill>
                  <a:srgbClr val="FF0000"/>
                </a:solidFill>
              </a:rPr>
              <a:t>plane</a:t>
            </a:r>
          </a:p>
          <a:p>
            <a:pPr lvl="1"/>
            <a:endParaRPr lang="de-DE" dirty="0">
              <a:solidFill>
                <a:srgbClr val="FF0000"/>
              </a:solidFill>
            </a:endParaRPr>
          </a:p>
          <a:p>
            <a:pPr marL="342900" indent="-342900">
              <a:buFont typeface="Wingdings" charset="0"/>
              <a:buChar char="à"/>
            </a:pPr>
            <a:r>
              <a:rPr lang="de-DE" dirty="0" err="1" smtClean="0">
                <a:sym typeface="Wingdings"/>
              </a:rPr>
              <a:t>We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assume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that</a:t>
            </a:r>
            <a:r>
              <a:rPr lang="de-DE" dirty="0" smtClean="0">
                <a:sym typeface="Wingdings"/>
              </a:rPr>
              <a:t> A-P </a:t>
            </a:r>
            <a:r>
              <a:rPr lang="de-DE" dirty="0" err="1" smtClean="0">
                <a:sym typeface="Wingdings"/>
              </a:rPr>
              <a:t>is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the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separating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axis</a:t>
            </a:r>
            <a:endParaRPr lang="de-DE" dirty="0" smtClean="0">
              <a:sym typeface="Wingdings"/>
            </a:endParaRPr>
          </a:p>
          <a:p>
            <a:pPr marL="342900" indent="-342900">
              <a:buFont typeface="Wingdings" charset="0"/>
              <a:buChar char="à"/>
            </a:pPr>
            <a:r>
              <a:rPr lang="de-DE" dirty="0" err="1" smtClean="0">
                <a:sym typeface="Wingdings"/>
              </a:rPr>
              <a:t>No</a:t>
            </a:r>
            <a:r>
              <a:rPr lang="de-DE" dirty="0" smtClean="0">
                <a:sym typeface="Wingdings"/>
              </a:rPr>
              <a:t> check </a:t>
            </a:r>
            <a:r>
              <a:rPr lang="de-DE" dirty="0" err="1" smtClean="0">
                <a:sym typeface="Wingdings"/>
              </a:rPr>
              <a:t>if</a:t>
            </a:r>
            <a:r>
              <a:rPr lang="de-DE" dirty="0" smtClean="0">
                <a:sym typeface="Wingdings"/>
              </a:rPr>
              <a:t> A </a:t>
            </a:r>
            <a:r>
              <a:rPr lang="de-DE" dirty="0" err="1" smtClean="0">
                <a:sym typeface="Wingdings"/>
              </a:rPr>
              <a:t>is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the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closest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point</a:t>
            </a:r>
            <a:endParaRPr lang="de-DE" dirty="0" smtClean="0">
              <a:sym typeface="Wingdings"/>
            </a:endParaRPr>
          </a:p>
          <a:p>
            <a:pPr marL="342900" indent="-342900">
              <a:buFont typeface="Wingdings" charset="0"/>
              <a:buChar char="à"/>
            </a:pPr>
            <a:r>
              <a:rPr lang="de-DE" dirty="0" smtClean="0">
                <a:sym typeface="Wingdings"/>
              </a:rPr>
              <a:t>B </a:t>
            </a:r>
            <a:r>
              <a:rPr lang="de-DE" dirty="0" err="1" smtClean="0">
                <a:sym typeface="Wingdings"/>
              </a:rPr>
              <a:t>and</a:t>
            </a:r>
            <a:r>
              <a:rPr lang="de-DE" dirty="0" smtClean="0">
                <a:sym typeface="Wingdings"/>
              </a:rPr>
              <a:t> C </a:t>
            </a:r>
            <a:r>
              <a:rPr lang="de-DE" dirty="0" err="1" smtClean="0">
                <a:sym typeface="Wingdings"/>
              </a:rPr>
              <a:t>might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be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separating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axes</a:t>
            </a:r>
            <a:r>
              <a:rPr lang="de-DE" dirty="0" smtClean="0">
                <a:sym typeface="Wingdings"/>
              </a:rPr>
              <a:t>!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SAT: Vertices</a:t>
            </a:r>
          </a:p>
        </p:txBody>
      </p:sp>
      <p:grpSp>
        <p:nvGrpSpPr>
          <p:cNvPr id="6" name="Gruppierung 5"/>
          <p:cNvGrpSpPr/>
          <p:nvPr/>
        </p:nvGrpSpPr>
        <p:grpSpPr>
          <a:xfrm>
            <a:off x="5940152" y="3140968"/>
            <a:ext cx="2666982" cy="2081366"/>
            <a:chOff x="5856796" y="2348880"/>
            <a:chExt cx="2666982" cy="2081366"/>
          </a:xfrm>
        </p:grpSpPr>
        <p:sp>
          <p:nvSpPr>
            <p:cNvPr id="7" name="Gleichschenkliges Dreieck 6"/>
            <p:cNvSpPr/>
            <p:nvPr/>
          </p:nvSpPr>
          <p:spPr bwMode="auto">
            <a:xfrm>
              <a:off x="6300192" y="2780928"/>
              <a:ext cx="1872208" cy="1080120"/>
            </a:xfrm>
            <a:prstGeom prst="triangl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5856796" y="4077072"/>
              <a:ext cx="35137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0000"/>
                  </a:solidFill>
                </a:rPr>
                <a:t>A</a:t>
              </a:r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7092280" y="2348880"/>
              <a:ext cx="35137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0000"/>
                  </a:solidFill>
                </a:rPr>
                <a:t>B</a:t>
              </a:r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8172400" y="4005064"/>
              <a:ext cx="35137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0000"/>
                  </a:solidFill>
                </a:rPr>
                <a:t>C</a:t>
              </a:r>
              <a:endParaRPr lang="de-DE" dirty="0">
                <a:solidFill>
                  <a:srgbClr val="000000"/>
                </a:solidFill>
              </a:endParaRPr>
            </a:p>
          </p:txBody>
        </p:sp>
      </p:grpSp>
      <p:sp>
        <p:nvSpPr>
          <p:cNvPr id="11" name="Oval 10"/>
          <p:cNvSpPr/>
          <p:nvPr/>
        </p:nvSpPr>
        <p:spPr bwMode="auto">
          <a:xfrm>
            <a:off x="6804248" y="2060848"/>
            <a:ext cx="1152128" cy="1152128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</a:t>
            </a:r>
          </a:p>
        </p:txBody>
      </p:sp>
      <p:cxnSp>
        <p:nvCxnSpPr>
          <p:cNvPr id="12" name="Gerade Verbindung 11"/>
          <p:cNvCxnSpPr>
            <a:endCxn id="7" idx="2"/>
          </p:cNvCxnSpPr>
          <p:nvPr/>
        </p:nvCxnSpPr>
        <p:spPr bwMode="auto">
          <a:xfrm flipH="1">
            <a:off x="6383548" y="2636912"/>
            <a:ext cx="996764" cy="2016224"/>
          </a:xfrm>
          <a:prstGeom prst="lin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2934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Here</a:t>
            </a:r>
            <a:r>
              <a:rPr lang="de-DE" dirty="0" smtClean="0"/>
              <a:t> </a:t>
            </a:r>
            <a:r>
              <a:rPr lang="de-DE" dirty="0" err="1" smtClean="0"/>
              <a:t>shown</a:t>
            </a:r>
            <a:r>
              <a:rPr lang="de-DE" dirty="0" smtClean="0"/>
              <a:t>: AB</a:t>
            </a:r>
          </a:p>
          <a:p>
            <a:r>
              <a:rPr lang="de-DE" dirty="0" smtClean="0"/>
              <a:t>Find a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Q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Q-P </a:t>
            </a:r>
            <a:r>
              <a:rPr lang="de-DE" dirty="0" err="1" smtClean="0"/>
              <a:t>is</a:t>
            </a:r>
            <a:r>
              <a:rPr lang="de-DE" dirty="0" smtClean="0"/>
              <a:t> a normal </a:t>
            </a:r>
            <a:r>
              <a:rPr lang="de-DE" dirty="0" err="1" smtClean="0"/>
              <a:t>vector</a:t>
            </a:r>
            <a:r>
              <a:rPr lang="de-DE" dirty="0" smtClean="0"/>
              <a:t> orthogonal </a:t>
            </a:r>
            <a:r>
              <a:rPr lang="de-DE" dirty="0" err="1" smtClean="0"/>
              <a:t>to</a:t>
            </a:r>
            <a:r>
              <a:rPr lang="de-DE" dirty="0" smtClean="0"/>
              <a:t> AB</a:t>
            </a:r>
          </a:p>
          <a:p>
            <a:pPr marL="342900" indent="-342900">
              <a:buFont typeface="Wingdings" charset="0"/>
              <a:buChar char="à"/>
            </a:pPr>
            <a:r>
              <a:rPr lang="de-DE" dirty="0" err="1" smtClean="0">
                <a:sym typeface="Wingdings"/>
              </a:rPr>
              <a:t>Projection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of</a:t>
            </a:r>
            <a:r>
              <a:rPr lang="de-DE" dirty="0" smtClean="0">
                <a:sym typeface="Wingdings"/>
              </a:rPr>
              <a:t> P </a:t>
            </a:r>
            <a:r>
              <a:rPr lang="de-DE" dirty="0" err="1" smtClean="0">
                <a:sym typeface="Wingdings"/>
              </a:rPr>
              <a:t>onto</a:t>
            </a:r>
            <a:r>
              <a:rPr lang="de-DE" dirty="0" smtClean="0">
                <a:sym typeface="Wingdings"/>
              </a:rPr>
              <a:t> AB</a:t>
            </a:r>
          </a:p>
          <a:p>
            <a:pPr marL="512762" lvl="1" indent="-342900">
              <a:buFont typeface="Wingdings" charset="0"/>
              <a:buChar char="à"/>
            </a:pPr>
            <a:r>
              <a:rPr lang="de-DE" dirty="0" err="1" smtClean="0">
                <a:sym typeface="Wingdings"/>
              </a:rPr>
              <a:t>Use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the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dot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product</a:t>
            </a:r>
            <a:r>
              <a:rPr lang="de-DE" dirty="0" smtClean="0">
                <a:sym typeface="Wingdings"/>
              </a:rPr>
              <a:t> (ideal </a:t>
            </a:r>
            <a:r>
              <a:rPr lang="de-DE" dirty="0" err="1" smtClean="0">
                <a:sym typeface="Wingdings"/>
              </a:rPr>
              <a:t>for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projecting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vectors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onto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each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other</a:t>
            </a:r>
            <a:r>
              <a:rPr lang="de-DE" dirty="0" smtClean="0">
                <a:sym typeface="Wingdings"/>
              </a:rPr>
              <a:t>)</a:t>
            </a:r>
          </a:p>
          <a:p>
            <a:pPr marL="512762" lvl="1" indent="-342900">
              <a:buFont typeface="Wingdings" charset="0"/>
              <a:buChar char="à"/>
            </a:pPr>
            <a:endParaRPr lang="de-DE" dirty="0">
              <a:sym typeface="Wingdings"/>
            </a:endParaRPr>
          </a:p>
          <a:p>
            <a:pPr marL="0" indent="0"/>
            <a:r>
              <a:rPr lang="de-DE" dirty="0" err="1" smtClean="0">
                <a:sym typeface="Wingdings"/>
              </a:rPr>
              <a:t>Determine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the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distance</a:t>
            </a:r>
            <a:r>
              <a:rPr lang="de-DE" dirty="0" smtClean="0">
                <a:sym typeface="Wingdings"/>
              </a:rPr>
              <a:t> d </a:t>
            </a:r>
            <a:r>
              <a:rPr lang="de-DE" dirty="0" err="1" smtClean="0">
                <a:sym typeface="Wingdings"/>
              </a:rPr>
              <a:t>of</a:t>
            </a:r>
            <a:r>
              <a:rPr lang="de-DE" dirty="0" smtClean="0">
                <a:sym typeface="Wingdings"/>
              </a:rPr>
              <a:t> Q </a:t>
            </a:r>
            <a:r>
              <a:rPr lang="de-DE" dirty="0" err="1" smtClean="0">
                <a:sym typeface="Wingdings"/>
              </a:rPr>
              <a:t>to</a:t>
            </a:r>
            <a:r>
              <a:rPr lang="de-DE" dirty="0" smtClean="0">
                <a:sym typeface="Wingdings"/>
              </a:rPr>
              <a:t> P</a:t>
            </a:r>
          </a:p>
          <a:p>
            <a:pPr marL="0" indent="0"/>
            <a:endParaRPr lang="de-DE" dirty="0">
              <a:sym typeface="Wingdings"/>
            </a:endParaRPr>
          </a:p>
          <a:p>
            <a:pPr marL="0" indent="0"/>
            <a:r>
              <a:rPr lang="de-DE" dirty="0" smtClean="0">
                <a:sym typeface="Wingdings"/>
              </a:rPr>
              <a:t>AB </a:t>
            </a:r>
            <a:r>
              <a:rPr lang="de-DE" dirty="0" err="1" smtClean="0">
                <a:sym typeface="Wingdings"/>
              </a:rPr>
              <a:t>defines</a:t>
            </a:r>
            <a:r>
              <a:rPr lang="de-DE" dirty="0" smtClean="0">
                <a:sym typeface="Wingdings"/>
              </a:rPr>
              <a:t> a </a:t>
            </a:r>
            <a:r>
              <a:rPr lang="de-DE" dirty="0" err="1" smtClean="0">
                <a:sym typeface="Wingdings"/>
              </a:rPr>
              <a:t>separating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axis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iff</a:t>
            </a:r>
            <a:endParaRPr lang="de-DE" dirty="0" smtClean="0">
              <a:sym typeface="Wingdings"/>
            </a:endParaRPr>
          </a:p>
          <a:p>
            <a:pPr marL="169862" lvl="1" indent="0"/>
            <a:r>
              <a:rPr lang="de-DE" dirty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Distance</a:t>
            </a:r>
            <a:r>
              <a:rPr lang="de-DE" dirty="0" smtClean="0">
                <a:sym typeface="Wingdings"/>
              </a:rPr>
              <a:t> d &gt; </a:t>
            </a:r>
            <a:r>
              <a:rPr lang="de-DE" dirty="0" err="1" smtClean="0">
                <a:sym typeface="Wingdings"/>
              </a:rPr>
              <a:t>r</a:t>
            </a:r>
            <a:endParaRPr lang="de-DE" dirty="0" smtClean="0">
              <a:sym typeface="Wingdings"/>
            </a:endParaRPr>
          </a:p>
          <a:p>
            <a:pPr marL="169862" lvl="1" indent="0"/>
            <a:r>
              <a:rPr lang="de-DE" dirty="0">
                <a:sym typeface="Wingdings"/>
              </a:rPr>
              <a:t> </a:t>
            </a:r>
            <a:r>
              <a:rPr lang="de-DE" dirty="0" smtClean="0">
                <a:sym typeface="Wingdings"/>
              </a:rPr>
              <a:t>C lies on </a:t>
            </a:r>
            <a:r>
              <a:rPr lang="de-DE" dirty="0" err="1" smtClean="0">
                <a:sym typeface="Wingdings"/>
              </a:rPr>
              <a:t>the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other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side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of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the</a:t>
            </a:r>
            <a:r>
              <a:rPr lang="de-DE" dirty="0" smtClean="0">
                <a:sym typeface="Wingdings"/>
              </a:rPr>
              <a:t> plane</a:t>
            </a:r>
            <a:br>
              <a:rPr lang="de-DE" dirty="0" smtClean="0">
                <a:sym typeface="Wingdings"/>
              </a:rPr>
            </a:br>
            <a:r>
              <a:rPr lang="de-DE" dirty="0" smtClean="0">
                <a:sym typeface="Wingdings"/>
              </a:rPr>
              <a:t>  </a:t>
            </a:r>
            <a:r>
              <a:rPr lang="de-DE" dirty="0" err="1" smtClean="0">
                <a:sym typeface="Wingdings"/>
              </a:rPr>
              <a:t>through</a:t>
            </a:r>
            <a:r>
              <a:rPr lang="de-DE" dirty="0" smtClean="0">
                <a:sym typeface="Wingdings"/>
              </a:rPr>
              <a:t> AB </a:t>
            </a:r>
            <a:r>
              <a:rPr lang="de-DE" dirty="0" err="1" smtClean="0">
                <a:sym typeface="Wingdings"/>
              </a:rPr>
              <a:t>with</a:t>
            </a:r>
            <a:r>
              <a:rPr lang="de-DE" dirty="0" smtClean="0">
                <a:sym typeface="Wingdings"/>
              </a:rPr>
              <a:t> normal PQ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SAT: </a:t>
            </a:r>
            <a:r>
              <a:rPr lang="de-DE" dirty="0" err="1" smtClean="0"/>
              <a:t>Edges</a:t>
            </a:r>
            <a:endParaRPr lang="de-DE" dirty="0"/>
          </a:p>
        </p:txBody>
      </p:sp>
      <p:grpSp>
        <p:nvGrpSpPr>
          <p:cNvPr id="5" name="Gruppierung 4"/>
          <p:cNvGrpSpPr/>
          <p:nvPr/>
        </p:nvGrpSpPr>
        <p:grpSpPr>
          <a:xfrm>
            <a:off x="6084168" y="4077072"/>
            <a:ext cx="2666982" cy="2081366"/>
            <a:chOff x="5856796" y="2348880"/>
            <a:chExt cx="2666982" cy="2081366"/>
          </a:xfrm>
        </p:grpSpPr>
        <p:sp>
          <p:nvSpPr>
            <p:cNvPr id="6" name="Gleichschenkliges Dreieck 5"/>
            <p:cNvSpPr/>
            <p:nvPr/>
          </p:nvSpPr>
          <p:spPr bwMode="auto">
            <a:xfrm>
              <a:off x="6300192" y="2780928"/>
              <a:ext cx="1872208" cy="1080120"/>
            </a:xfrm>
            <a:prstGeom prst="triangl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5856796" y="4077072"/>
              <a:ext cx="35137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0000"/>
                  </a:solidFill>
                </a:rPr>
                <a:t>A</a:t>
              </a:r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7092280" y="2348880"/>
              <a:ext cx="35137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0000"/>
                  </a:solidFill>
                </a:rPr>
                <a:t>B</a:t>
              </a:r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8172400" y="4005064"/>
              <a:ext cx="35137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0000"/>
                  </a:solidFill>
                </a:rPr>
                <a:t>C</a:t>
              </a:r>
              <a:endParaRPr lang="de-DE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Oval 9"/>
          <p:cNvSpPr/>
          <p:nvPr/>
        </p:nvSpPr>
        <p:spPr bwMode="auto">
          <a:xfrm>
            <a:off x="5652120" y="3573016"/>
            <a:ext cx="1152128" cy="1152128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228567" y="5589240"/>
            <a:ext cx="518153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0000"/>
                </a:solidFill>
              </a:rPr>
              <a:t>AC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7812404" y="4725144"/>
            <a:ext cx="505329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0000"/>
                </a:solidFill>
              </a:rPr>
              <a:t>BC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444208" y="4797152"/>
            <a:ext cx="505417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0000"/>
                </a:solidFill>
              </a:rPr>
              <a:t>AB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7092280" y="4901731"/>
            <a:ext cx="72008" cy="72008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6" name="Gerade Verbindung mit Pfeil 15"/>
          <p:cNvCxnSpPr/>
          <p:nvPr/>
        </p:nvCxnSpPr>
        <p:spPr bwMode="auto">
          <a:xfrm flipH="1" flipV="1">
            <a:off x="6734243" y="4559915"/>
            <a:ext cx="348697" cy="355047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42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de-DE" dirty="0">
                <a:sym typeface="Wingdings"/>
              </a:rPr>
              <a:t>AB </a:t>
            </a:r>
            <a:r>
              <a:rPr lang="de-DE" dirty="0" err="1">
                <a:sym typeface="Wingdings"/>
              </a:rPr>
              <a:t>defines</a:t>
            </a:r>
            <a:r>
              <a:rPr lang="de-DE" dirty="0">
                <a:sym typeface="Wingdings"/>
              </a:rPr>
              <a:t> a </a:t>
            </a:r>
            <a:r>
              <a:rPr lang="de-DE" dirty="0" err="1">
                <a:sym typeface="Wingdings"/>
              </a:rPr>
              <a:t>separating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axis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iff</a:t>
            </a:r>
            <a:endParaRPr lang="de-DE" dirty="0">
              <a:sym typeface="Wingdings"/>
            </a:endParaRPr>
          </a:p>
          <a:p>
            <a:pPr marL="169862" lvl="1" indent="0"/>
            <a:r>
              <a:rPr lang="de-DE" dirty="0">
                <a:sym typeface="Wingdings"/>
              </a:rPr>
              <a:t> </a:t>
            </a:r>
            <a:r>
              <a:rPr lang="de-DE" dirty="0" err="1">
                <a:solidFill>
                  <a:srgbClr val="008000"/>
                </a:solidFill>
                <a:sym typeface="Wingdings"/>
              </a:rPr>
              <a:t>Distance</a:t>
            </a:r>
            <a:r>
              <a:rPr lang="de-DE" dirty="0">
                <a:solidFill>
                  <a:srgbClr val="008000"/>
                </a:solidFill>
                <a:sym typeface="Wingdings"/>
              </a:rPr>
              <a:t> d &gt; </a:t>
            </a:r>
            <a:r>
              <a:rPr lang="de-DE" dirty="0" err="1">
                <a:solidFill>
                  <a:srgbClr val="008000"/>
                </a:solidFill>
                <a:sym typeface="Wingdings"/>
              </a:rPr>
              <a:t>r</a:t>
            </a:r>
            <a:endParaRPr lang="de-DE" dirty="0">
              <a:solidFill>
                <a:srgbClr val="008000"/>
              </a:solidFill>
              <a:sym typeface="Wingdings"/>
            </a:endParaRPr>
          </a:p>
          <a:p>
            <a:pPr marL="169862" lvl="1" indent="0"/>
            <a:r>
              <a:rPr lang="de-DE" dirty="0">
                <a:solidFill>
                  <a:srgbClr val="008000"/>
                </a:solidFill>
                <a:sym typeface="Wingdings"/>
              </a:rPr>
              <a:t> C lies on </a:t>
            </a:r>
            <a:r>
              <a:rPr lang="de-DE" dirty="0" err="1">
                <a:solidFill>
                  <a:srgbClr val="008000"/>
                </a:solidFill>
                <a:sym typeface="Wingdings"/>
              </a:rPr>
              <a:t>the</a:t>
            </a:r>
            <a:r>
              <a:rPr lang="de-DE" dirty="0">
                <a:solidFill>
                  <a:srgbClr val="008000"/>
                </a:solidFill>
                <a:sym typeface="Wingdings"/>
              </a:rPr>
              <a:t> </a:t>
            </a:r>
            <a:r>
              <a:rPr lang="de-DE" dirty="0" err="1">
                <a:solidFill>
                  <a:srgbClr val="008000"/>
                </a:solidFill>
                <a:sym typeface="Wingdings"/>
              </a:rPr>
              <a:t>other</a:t>
            </a:r>
            <a:r>
              <a:rPr lang="de-DE" dirty="0">
                <a:solidFill>
                  <a:srgbClr val="008000"/>
                </a:solidFill>
                <a:sym typeface="Wingdings"/>
              </a:rPr>
              <a:t> </a:t>
            </a:r>
            <a:r>
              <a:rPr lang="de-DE" dirty="0" err="1">
                <a:solidFill>
                  <a:srgbClr val="008000"/>
                </a:solidFill>
                <a:sym typeface="Wingdings"/>
              </a:rPr>
              <a:t>side</a:t>
            </a:r>
            <a:r>
              <a:rPr lang="de-DE" dirty="0">
                <a:solidFill>
                  <a:srgbClr val="008000"/>
                </a:solidFill>
                <a:sym typeface="Wingdings"/>
              </a:rPr>
              <a:t> </a:t>
            </a:r>
            <a:r>
              <a:rPr lang="de-DE" dirty="0" err="1">
                <a:solidFill>
                  <a:srgbClr val="008000"/>
                </a:solidFill>
                <a:sym typeface="Wingdings"/>
              </a:rPr>
              <a:t>of</a:t>
            </a:r>
            <a:r>
              <a:rPr lang="de-DE" dirty="0">
                <a:solidFill>
                  <a:srgbClr val="008000"/>
                </a:solidFill>
                <a:sym typeface="Wingdings"/>
              </a:rPr>
              <a:t> </a:t>
            </a:r>
            <a:r>
              <a:rPr lang="de-DE" dirty="0" err="1">
                <a:solidFill>
                  <a:srgbClr val="008000"/>
                </a:solidFill>
                <a:sym typeface="Wingdings"/>
              </a:rPr>
              <a:t>the</a:t>
            </a:r>
            <a:r>
              <a:rPr lang="de-DE" dirty="0">
                <a:solidFill>
                  <a:srgbClr val="008000"/>
                </a:solidFill>
                <a:sym typeface="Wingdings"/>
              </a:rPr>
              <a:t> plane</a:t>
            </a:r>
            <a:br>
              <a:rPr lang="de-DE" dirty="0">
                <a:solidFill>
                  <a:srgbClr val="008000"/>
                </a:solidFill>
                <a:sym typeface="Wingdings"/>
              </a:rPr>
            </a:br>
            <a:r>
              <a:rPr lang="de-DE" dirty="0">
                <a:solidFill>
                  <a:srgbClr val="008000"/>
                </a:solidFill>
                <a:sym typeface="Wingdings"/>
              </a:rPr>
              <a:t>  </a:t>
            </a:r>
            <a:r>
              <a:rPr lang="de-DE" dirty="0" err="1">
                <a:solidFill>
                  <a:srgbClr val="008000"/>
                </a:solidFill>
                <a:sym typeface="Wingdings"/>
              </a:rPr>
              <a:t>through</a:t>
            </a:r>
            <a:r>
              <a:rPr lang="de-DE" dirty="0">
                <a:solidFill>
                  <a:srgbClr val="008000"/>
                </a:solidFill>
                <a:sym typeface="Wingdings"/>
              </a:rPr>
              <a:t> AB </a:t>
            </a:r>
            <a:r>
              <a:rPr lang="de-DE" dirty="0" err="1">
                <a:solidFill>
                  <a:srgbClr val="008000"/>
                </a:solidFill>
                <a:sym typeface="Wingdings"/>
              </a:rPr>
              <a:t>with</a:t>
            </a:r>
            <a:r>
              <a:rPr lang="de-DE" dirty="0">
                <a:solidFill>
                  <a:srgbClr val="008000"/>
                </a:solidFill>
                <a:sym typeface="Wingdings"/>
              </a:rPr>
              <a:t> normal </a:t>
            </a:r>
            <a:r>
              <a:rPr lang="de-DE" dirty="0" smtClean="0">
                <a:solidFill>
                  <a:srgbClr val="008000"/>
                </a:solidFill>
                <a:sym typeface="Wingdings"/>
              </a:rPr>
              <a:t>PQ</a:t>
            </a:r>
            <a:endParaRPr lang="de-DE" dirty="0">
              <a:solidFill>
                <a:srgbClr val="008000"/>
              </a:solidFill>
              <a:sym typeface="Wingdings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SAT: </a:t>
            </a:r>
            <a:r>
              <a:rPr lang="de-DE" dirty="0" err="1" smtClean="0"/>
              <a:t>Edges</a:t>
            </a:r>
            <a:endParaRPr lang="de-DE" dirty="0"/>
          </a:p>
        </p:txBody>
      </p:sp>
      <p:grpSp>
        <p:nvGrpSpPr>
          <p:cNvPr id="5" name="Gruppierung 4"/>
          <p:cNvGrpSpPr/>
          <p:nvPr/>
        </p:nvGrpSpPr>
        <p:grpSpPr>
          <a:xfrm>
            <a:off x="6084168" y="4077072"/>
            <a:ext cx="2666982" cy="2081366"/>
            <a:chOff x="5856796" y="2348880"/>
            <a:chExt cx="2666982" cy="2081366"/>
          </a:xfrm>
        </p:grpSpPr>
        <p:sp>
          <p:nvSpPr>
            <p:cNvPr id="6" name="Gleichschenkliges Dreieck 5"/>
            <p:cNvSpPr/>
            <p:nvPr/>
          </p:nvSpPr>
          <p:spPr bwMode="auto">
            <a:xfrm>
              <a:off x="6300192" y="2780928"/>
              <a:ext cx="1872208" cy="1080120"/>
            </a:xfrm>
            <a:prstGeom prst="triangl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5856796" y="4077072"/>
              <a:ext cx="35137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0000"/>
                  </a:solidFill>
                </a:rPr>
                <a:t>A</a:t>
              </a:r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7092280" y="2348880"/>
              <a:ext cx="35137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0000"/>
                  </a:solidFill>
                </a:rPr>
                <a:t>B</a:t>
              </a:r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8172400" y="4005064"/>
              <a:ext cx="35137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0000"/>
                  </a:solidFill>
                </a:rPr>
                <a:t>C</a:t>
              </a:r>
              <a:endParaRPr lang="de-DE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Oval 9"/>
          <p:cNvSpPr/>
          <p:nvPr/>
        </p:nvSpPr>
        <p:spPr bwMode="auto">
          <a:xfrm>
            <a:off x="5076056" y="3573016"/>
            <a:ext cx="1152128" cy="1152128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7228567" y="5589240"/>
            <a:ext cx="518153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0000"/>
                </a:solidFill>
              </a:rPr>
              <a:t>AC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812404" y="4725144"/>
            <a:ext cx="505329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0000"/>
                </a:solidFill>
              </a:rPr>
              <a:t>BC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444208" y="4797152"/>
            <a:ext cx="505417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0000"/>
                </a:solidFill>
              </a:rPr>
              <a:t>AB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31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de-DE" dirty="0">
                <a:sym typeface="Wingdings"/>
              </a:rPr>
              <a:t>AB </a:t>
            </a:r>
            <a:r>
              <a:rPr lang="de-DE" dirty="0" err="1">
                <a:sym typeface="Wingdings"/>
              </a:rPr>
              <a:t>defines</a:t>
            </a:r>
            <a:r>
              <a:rPr lang="de-DE" dirty="0">
                <a:sym typeface="Wingdings"/>
              </a:rPr>
              <a:t> a </a:t>
            </a:r>
            <a:r>
              <a:rPr lang="de-DE" dirty="0" err="1">
                <a:sym typeface="Wingdings"/>
              </a:rPr>
              <a:t>separating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axis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iff</a:t>
            </a:r>
            <a:endParaRPr lang="de-DE" dirty="0">
              <a:sym typeface="Wingdings"/>
            </a:endParaRPr>
          </a:p>
          <a:p>
            <a:pPr marL="169862" lvl="1" indent="0"/>
            <a:r>
              <a:rPr lang="de-DE" dirty="0">
                <a:sym typeface="Wingdings"/>
              </a:rPr>
              <a:t> </a:t>
            </a:r>
            <a:r>
              <a:rPr lang="de-DE" dirty="0" err="1">
                <a:solidFill>
                  <a:srgbClr val="FF0000"/>
                </a:solidFill>
                <a:sym typeface="Wingdings"/>
              </a:rPr>
              <a:t>Distance</a:t>
            </a:r>
            <a:r>
              <a:rPr lang="de-DE" dirty="0">
                <a:solidFill>
                  <a:srgbClr val="FF0000"/>
                </a:solidFill>
                <a:sym typeface="Wingdings"/>
              </a:rPr>
              <a:t> d &gt; </a:t>
            </a:r>
            <a:r>
              <a:rPr lang="de-DE" dirty="0" err="1">
                <a:solidFill>
                  <a:srgbClr val="FF0000"/>
                </a:solidFill>
                <a:sym typeface="Wingdings"/>
              </a:rPr>
              <a:t>r</a:t>
            </a:r>
            <a:endParaRPr lang="de-DE" dirty="0">
              <a:solidFill>
                <a:srgbClr val="FF0000"/>
              </a:solidFill>
              <a:sym typeface="Wingdings"/>
            </a:endParaRPr>
          </a:p>
          <a:p>
            <a:pPr marL="169862" lvl="1" indent="0"/>
            <a:r>
              <a:rPr lang="de-DE" dirty="0">
                <a:solidFill>
                  <a:srgbClr val="008000"/>
                </a:solidFill>
                <a:sym typeface="Wingdings"/>
              </a:rPr>
              <a:t> C lies on </a:t>
            </a:r>
            <a:r>
              <a:rPr lang="de-DE" dirty="0" err="1">
                <a:solidFill>
                  <a:srgbClr val="008000"/>
                </a:solidFill>
                <a:sym typeface="Wingdings"/>
              </a:rPr>
              <a:t>the</a:t>
            </a:r>
            <a:r>
              <a:rPr lang="de-DE" dirty="0">
                <a:solidFill>
                  <a:srgbClr val="008000"/>
                </a:solidFill>
                <a:sym typeface="Wingdings"/>
              </a:rPr>
              <a:t> </a:t>
            </a:r>
            <a:r>
              <a:rPr lang="de-DE" dirty="0" err="1">
                <a:solidFill>
                  <a:srgbClr val="008000"/>
                </a:solidFill>
                <a:sym typeface="Wingdings"/>
              </a:rPr>
              <a:t>other</a:t>
            </a:r>
            <a:r>
              <a:rPr lang="de-DE" dirty="0">
                <a:solidFill>
                  <a:srgbClr val="008000"/>
                </a:solidFill>
                <a:sym typeface="Wingdings"/>
              </a:rPr>
              <a:t> </a:t>
            </a:r>
            <a:r>
              <a:rPr lang="de-DE" dirty="0" err="1">
                <a:solidFill>
                  <a:srgbClr val="008000"/>
                </a:solidFill>
                <a:sym typeface="Wingdings"/>
              </a:rPr>
              <a:t>side</a:t>
            </a:r>
            <a:r>
              <a:rPr lang="de-DE" dirty="0">
                <a:solidFill>
                  <a:srgbClr val="008000"/>
                </a:solidFill>
                <a:sym typeface="Wingdings"/>
              </a:rPr>
              <a:t> </a:t>
            </a:r>
            <a:r>
              <a:rPr lang="de-DE" dirty="0" err="1">
                <a:solidFill>
                  <a:srgbClr val="008000"/>
                </a:solidFill>
                <a:sym typeface="Wingdings"/>
              </a:rPr>
              <a:t>of</a:t>
            </a:r>
            <a:r>
              <a:rPr lang="de-DE" dirty="0">
                <a:solidFill>
                  <a:srgbClr val="008000"/>
                </a:solidFill>
                <a:sym typeface="Wingdings"/>
              </a:rPr>
              <a:t> </a:t>
            </a:r>
            <a:r>
              <a:rPr lang="de-DE" dirty="0" err="1">
                <a:solidFill>
                  <a:srgbClr val="008000"/>
                </a:solidFill>
                <a:sym typeface="Wingdings"/>
              </a:rPr>
              <a:t>the</a:t>
            </a:r>
            <a:r>
              <a:rPr lang="de-DE" dirty="0">
                <a:solidFill>
                  <a:srgbClr val="008000"/>
                </a:solidFill>
                <a:sym typeface="Wingdings"/>
              </a:rPr>
              <a:t> plane</a:t>
            </a:r>
            <a:br>
              <a:rPr lang="de-DE" dirty="0">
                <a:solidFill>
                  <a:srgbClr val="008000"/>
                </a:solidFill>
                <a:sym typeface="Wingdings"/>
              </a:rPr>
            </a:br>
            <a:r>
              <a:rPr lang="de-DE" dirty="0">
                <a:solidFill>
                  <a:srgbClr val="008000"/>
                </a:solidFill>
                <a:sym typeface="Wingdings"/>
              </a:rPr>
              <a:t>  </a:t>
            </a:r>
            <a:r>
              <a:rPr lang="de-DE" dirty="0" err="1">
                <a:solidFill>
                  <a:srgbClr val="008000"/>
                </a:solidFill>
                <a:sym typeface="Wingdings"/>
              </a:rPr>
              <a:t>through</a:t>
            </a:r>
            <a:r>
              <a:rPr lang="de-DE" dirty="0">
                <a:solidFill>
                  <a:srgbClr val="008000"/>
                </a:solidFill>
                <a:sym typeface="Wingdings"/>
              </a:rPr>
              <a:t> AB </a:t>
            </a:r>
            <a:r>
              <a:rPr lang="de-DE" dirty="0" err="1">
                <a:solidFill>
                  <a:srgbClr val="008000"/>
                </a:solidFill>
                <a:sym typeface="Wingdings"/>
              </a:rPr>
              <a:t>with</a:t>
            </a:r>
            <a:r>
              <a:rPr lang="de-DE" dirty="0">
                <a:solidFill>
                  <a:srgbClr val="008000"/>
                </a:solidFill>
                <a:sym typeface="Wingdings"/>
              </a:rPr>
              <a:t> normal </a:t>
            </a:r>
            <a:r>
              <a:rPr lang="de-DE" dirty="0" smtClean="0">
                <a:solidFill>
                  <a:srgbClr val="008000"/>
                </a:solidFill>
                <a:sym typeface="Wingdings"/>
              </a:rPr>
              <a:t>PQ</a:t>
            </a:r>
            <a:endParaRPr lang="de-DE" dirty="0">
              <a:solidFill>
                <a:srgbClr val="008000"/>
              </a:solidFill>
              <a:sym typeface="Wingdings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SAT: </a:t>
            </a:r>
            <a:r>
              <a:rPr lang="de-DE" dirty="0" err="1" smtClean="0"/>
              <a:t>Edges</a:t>
            </a:r>
            <a:endParaRPr lang="de-DE" dirty="0"/>
          </a:p>
        </p:txBody>
      </p:sp>
      <p:grpSp>
        <p:nvGrpSpPr>
          <p:cNvPr id="5" name="Gruppierung 4"/>
          <p:cNvGrpSpPr/>
          <p:nvPr/>
        </p:nvGrpSpPr>
        <p:grpSpPr>
          <a:xfrm>
            <a:off x="6084168" y="4077072"/>
            <a:ext cx="2666982" cy="2081366"/>
            <a:chOff x="5856796" y="2348880"/>
            <a:chExt cx="2666982" cy="2081366"/>
          </a:xfrm>
        </p:grpSpPr>
        <p:sp>
          <p:nvSpPr>
            <p:cNvPr id="6" name="Gleichschenkliges Dreieck 5"/>
            <p:cNvSpPr/>
            <p:nvPr/>
          </p:nvSpPr>
          <p:spPr bwMode="auto">
            <a:xfrm>
              <a:off x="6300192" y="2780928"/>
              <a:ext cx="1872208" cy="1080120"/>
            </a:xfrm>
            <a:prstGeom prst="triangl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5856796" y="4077072"/>
              <a:ext cx="35137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0000"/>
                  </a:solidFill>
                </a:rPr>
                <a:t>A</a:t>
              </a:r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7092280" y="2348880"/>
              <a:ext cx="35137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0000"/>
                  </a:solidFill>
                </a:rPr>
                <a:t>B</a:t>
              </a:r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8172400" y="4005064"/>
              <a:ext cx="35137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0000"/>
                  </a:solidFill>
                </a:rPr>
                <a:t>C</a:t>
              </a:r>
              <a:endParaRPr lang="de-DE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Oval 9"/>
          <p:cNvSpPr/>
          <p:nvPr/>
        </p:nvSpPr>
        <p:spPr bwMode="auto">
          <a:xfrm>
            <a:off x="6084168" y="4221088"/>
            <a:ext cx="1152128" cy="1152128"/>
          </a:xfrm>
          <a:prstGeom prst="ellipse">
            <a:avLst/>
          </a:prstGeom>
          <a:solidFill>
            <a:schemeClr val="accent2">
              <a:alpha val="7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7228567" y="5589240"/>
            <a:ext cx="518153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0000"/>
                </a:solidFill>
              </a:rPr>
              <a:t>AC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812404" y="4725144"/>
            <a:ext cx="505329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0000"/>
                </a:solidFill>
              </a:rPr>
              <a:t>BC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444208" y="4797152"/>
            <a:ext cx="505417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0000"/>
                </a:solidFill>
              </a:rPr>
              <a:t>AB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68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de-DE" dirty="0">
                <a:sym typeface="Wingdings"/>
              </a:rPr>
              <a:t>AB </a:t>
            </a:r>
            <a:r>
              <a:rPr lang="de-DE" dirty="0" err="1">
                <a:sym typeface="Wingdings"/>
              </a:rPr>
              <a:t>defines</a:t>
            </a:r>
            <a:r>
              <a:rPr lang="de-DE" dirty="0">
                <a:sym typeface="Wingdings"/>
              </a:rPr>
              <a:t> a </a:t>
            </a:r>
            <a:r>
              <a:rPr lang="de-DE" dirty="0" err="1">
                <a:sym typeface="Wingdings"/>
              </a:rPr>
              <a:t>separating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axis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iff</a:t>
            </a:r>
            <a:endParaRPr lang="de-DE" dirty="0">
              <a:sym typeface="Wingdings"/>
            </a:endParaRPr>
          </a:p>
          <a:p>
            <a:pPr marL="169862" lvl="1" indent="0"/>
            <a:r>
              <a:rPr lang="de-DE" dirty="0">
                <a:sym typeface="Wingdings"/>
              </a:rPr>
              <a:t> </a:t>
            </a:r>
            <a:r>
              <a:rPr lang="de-DE" dirty="0" err="1">
                <a:solidFill>
                  <a:srgbClr val="FF0000"/>
                </a:solidFill>
                <a:sym typeface="Wingdings"/>
              </a:rPr>
              <a:t>Distance</a:t>
            </a:r>
            <a:r>
              <a:rPr lang="de-DE" dirty="0">
                <a:solidFill>
                  <a:srgbClr val="FF0000"/>
                </a:solidFill>
                <a:sym typeface="Wingdings"/>
              </a:rPr>
              <a:t> d &gt; </a:t>
            </a:r>
            <a:r>
              <a:rPr lang="de-DE" dirty="0" err="1">
                <a:solidFill>
                  <a:srgbClr val="FF0000"/>
                </a:solidFill>
                <a:sym typeface="Wingdings"/>
              </a:rPr>
              <a:t>r</a:t>
            </a:r>
            <a:endParaRPr lang="de-DE" dirty="0">
              <a:solidFill>
                <a:srgbClr val="FF0000"/>
              </a:solidFill>
              <a:sym typeface="Wingdings"/>
            </a:endParaRPr>
          </a:p>
          <a:p>
            <a:pPr marL="169862" lvl="1" indent="0"/>
            <a:r>
              <a:rPr lang="de-DE" dirty="0">
                <a:solidFill>
                  <a:srgbClr val="FF0000"/>
                </a:solidFill>
                <a:sym typeface="Wingdings"/>
              </a:rPr>
              <a:t> C lies on </a:t>
            </a:r>
            <a:r>
              <a:rPr lang="de-DE" dirty="0" err="1">
                <a:solidFill>
                  <a:srgbClr val="FF0000"/>
                </a:solidFill>
                <a:sym typeface="Wingdings"/>
              </a:rPr>
              <a:t>the</a:t>
            </a:r>
            <a:r>
              <a:rPr lang="de-DE" dirty="0">
                <a:solidFill>
                  <a:srgbClr val="FF0000"/>
                </a:solidFill>
                <a:sym typeface="Wingdings"/>
              </a:rPr>
              <a:t> </a:t>
            </a:r>
            <a:r>
              <a:rPr lang="de-DE" dirty="0" err="1">
                <a:solidFill>
                  <a:srgbClr val="FF0000"/>
                </a:solidFill>
                <a:sym typeface="Wingdings"/>
              </a:rPr>
              <a:t>other</a:t>
            </a:r>
            <a:r>
              <a:rPr lang="de-DE" dirty="0">
                <a:solidFill>
                  <a:srgbClr val="FF0000"/>
                </a:solidFill>
                <a:sym typeface="Wingdings"/>
              </a:rPr>
              <a:t> </a:t>
            </a:r>
            <a:r>
              <a:rPr lang="de-DE" dirty="0" err="1">
                <a:solidFill>
                  <a:srgbClr val="FF0000"/>
                </a:solidFill>
                <a:sym typeface="Wingdings"/>
              </a:rPr>
              <a:t>side</a:t>
            </a:r>
            <a:r>
              <a:rPr lang="de-DE" dirty="0">
                <a:solidFill>
                  <a:srgbClr val="FF0000"/>
                </a:solidFill>
                <a:sym typeface="Wingdings"/>
              </a:rPr>
              <a:t> </a:t>
            </a:r>
            <a:r>
              <a:rPr lang="de-DE" dirty="0" err="1">
                <a:solidFill>
                  <a:srgbClr val="FF0000"/>
                </a:solidFill>
                <a:sym typeface="Wingdings"/>
              </a:rPr>
              <a:t>of</a:t>
            </a:r>
            <a:r>
              <a:rPr lang="de-DE" dirty="0">
                <a:solidFill>
                  <a:srgbClr val="FF0000"/>
                </a:solidFill>
                <a:sym typeface="Wingdings"/>
              </a:rPr>
              <a:t> </a:t>
            </a:r>
            <a:r>
              <a:rPr lang="de-DE" dirty="0" err="1">
                <a:solidFill>
                  <a:srgbClr val="FF0000"/>
                </a:solidFill>
                <a:sym typeface="Wingdings"/>
              </a:rPr>
              <a:t>the</a:t>
            </a:r>
            <a:r>
              <a:rPr lang="de-DE" dirty="0">
                <a:solidFill>
                  <a:srgbClr val="FF0000"/>
                </a:solidFill>
                <a:sym typeface="Wingdings"/>
              </a:rPr>
              <a:t> plane</a:t>
            </a:r>
            <a:br>
              <a:rPr lang="de-DE" dirty="0">
                <a:solidFill>
                  <a:srgbClr val="FF0000"/>
                </a:solidFill>
                <a:sym typeface="Wingdings"/>
              </a:rPr>
            </a:br>
            <a:r>
              <a:rPr lang="de-DE" dirty="0">
                <a:solidFill>
                  <a:srgbClr val="FF0000"/>
                </a:solidFill>
                <a:sym typeface="Wingdings"/>
              </a:rPr>
              <a:t>  </a:t>
            </a:r>
            <a:r>
              <a:rPr lang="de-DE" dirty="0" err="1">
                <a:solidFill>
                  <a:srgbClr val="FF0000"/>
                </a:solidFill>
                <a:sym typeface="Wingdings"/>
              </a:rPr>
              <a:t>through</a:t>
            </a:r>
            <a:r>
              <a:rPr lang="de-DE" dirty="0">
                <a:solidFill>
                  <a:srgbClr val="FF0000"/>
                </a:solidFill>
                <a:sym typeface="Wingdings"/>
              </a:rPr>
              <a:t> AB </a:t>
            </a:r>
            <a:r>
              <a:rPr lang="de-DE" dirty="0" err="1">
                <a:solidFill>
                  <a:srgbClr val="FF0000"/>
                </a:solidFill>
                <a:sym typeface="Wingdings"/>
              </a:rPr>
              <a:t>with</a:t>
            </a:r>
            <a:r>
              <a:rPr lang="de-DE" dirty="0">
                <a:solidFill>
                  <a:srgbClr val="FF0000"/>
                </a:solidFill>
                <a:sym typeface="Wingdings"/>
              </a:rPr>
              <a:t> normal </a:t>
            </a:r>
            <a:r>
              <a:rPr lang="de-DE" dirty="0" smtClean="0">
                <a:solidFill>
                  <a:srgbClr val="FF0000"/>
                </a:solidFill>
                <a:sym typeface="Wingdings"/>
              </a:rPr>
              <a:t>PQ</a:t>
            </a:r>
            <a:endParaRPr lang="de-DE" dirty="0">
              <a:solidFill>
                <a:srgbClr val="FF0000"/>
              </a:solidFill>
              <a:sym typeface="Wingdings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SAT: </a:t>
            </a:r>
            <a:r>
              <a:rPr lang="de-DE" dirty="0" err="1" smtClean="0"/>
              <a:t>Edges</a:t>
            </a:r>
            <a:endParaRPr lang="de-DE" dirty="0"/>
          </a:p>
        </p:txBody>
      </p:sp>
      <p:grpSp>
        <p:nvGrpSpPr>
          <p:cNvPr id="5" name="Gruppierung 4"/>
          <p:cNvGrpSpPr/>
          <p:nvPr/>
        </p:nvGrpSpPr>
        <p:grpSpPr>
          <a:xfrm>
            <a:off x="6084168" y="4077072"/>
            <a:ext cx="2666982" cy="2081366"/>
            <a:chOff x="5856796" y="2348880"/>
            <a:chExt cx="2666982" cy="2081366"/>
          </a:xfrm>
        </p:grpSpPr>
        <p:sp>
          <p:nvSpPr>
            <p:cNvPr id="6" name="Gleichschenkliges Dreieck 5"/>
            <p:cNvSpPr/>
            <p:nvPr/>
          </p:nvSpPr>
          <p:spPr bwMode="auto">
            <a:xfrm>
              <a:off x="6300192" y="2780928"/>
              <a:ext cx="1872208" cy="1080120"/>
            </a:xfrm>
            <a:prstGeom prst="triangl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5856796" y="4077072"/>
              <a:ext cx="35137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0000"/>
                  </a:solidFill>
                </a:rPr>
                <a:t>A</a:t>
              </a:r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7092280" y="2348880"/>
              <a:ext cx="35137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0000"/>
                  </a:solidFill>
                </a:rPr>
                <a:t>B</a:t>
              </a:r>
              <a:endParaRPr lang="de-DE" dirty="0">
                <a:solidFill>
                  <a:srgbClr val="000000"/>
                </a:solidFill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8172400" y="4005064"/>
              <a:ext cx="35137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0000"/>
                  </a:solidFill>
                </a:rPr>
                <a:t>C</a:t>
              </a:r>
              <a:endParaRPr lang="de-DE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Oval 9"/>
          <p:cNvSpPr/>
          <p:nvPr/>
        </p:nvSpPr>
        <p:spPr bwMode="auto">
          <a:xfrm>
            <a:off x="7020272" y="4797152"/>
            <a:ext cx="1152128" cy="1152128"/>
          </a:xfrm>
          <a:prstGeom prst="ellipse">
            <a:avLst/>
          </a:prstGeom>
          <a:solidFill>
            <a:schemeClr val="accent2">
              <a:alpha val="7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7228567" y="5589240"/>
            <a:ext cx="518153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0000"/>
                </a:solidFill>
              </a:rPr>
              <a:t>AC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812404" y="4725144"/>
            <a:ext cx="505329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0000"/>
                </a:solidFill>
              </a:rPr>
              <a:t>BC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444208" y="4797152"/>
            <a:ext cx="505417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0000"/>
                </a:solidFill>
              </a:rPr>
              <a:t>AB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40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Note: In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essentially</a:t>
            </a:r>
            <a:r>
              <a:rPr lang="de-DE" dirty="0" smtClean="0"/>
              <a:t> 2D</a:t>
            </a:r>
          </a:p>
          <a:p>
            <a:pPr lvl="1"/>
            <a:r>
              <a:rPr lang="de-DE" dirty="0" smtClean="0"/>
              <a:t>Most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collisions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top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Use</a:t>
            </a:r>
            <a:r>
              <a:rPr lang="de-DE" dirty="0" smtClean="0"/>
              <a:t> a </a:t>
            </a:r>
            <a:r>
              <a:rPr lang="de-DE" dirty="0" err="1" smtClean="0"/>
              <a:t>space</a:t>
            </a:r>
            <a:r>
              <a:rPr lang="de-DE" dirty="0" smtClean="0"/>
              <a:t> </a:t>
            </a:r>
            <a:r>
              <a:rPr lang="de-DE" dirty="0" err="1" smtClean="0"/>
              <a:t>partition</a:t>
            </a:r>
            <a:endParaRPr lang="de-DE" dirty="0" smtClean="0"/>
          </a:p>
          <a:p>
            <a:pPr lvl="1"/>
            <a:r>
              <a:rPr lang="de-DE" dirty="0" smtClean="0"/>
              <a:t>Regular </a:t>
            </a:r>
            <a:r>
              <a:rPr lang="de-DE" dirty="0" err="1" smtClean="0"/>
              <a:t>Grid</a:t>
            </a:r>
            <a:endParaRPr lang="de-DE" dirty="0" smtClean="0"/>
          </a:p>
          <a:p>
            <a:pPr lvl="1"/>
            <a:r>
              <a:rPr lang="de-DE" dirty="0" err="1" smtClean="0"/>
              <a:t>Quadtree</a:t>
            </a:r>
            <a:endParaRPr lang="de-DE" dirty="0" smtClean="0"/>
          </a:p>
          <a:p>
            <a:pPr lvl="1"/>
            <a:r>
              <a:rPr lang="de-DE" dirty="0" smtClean="0"/>
              <a:t>KD-</a:t>
            </a:r>
            <a:r>
              <a:rPr lang="de-DE" dirty="0" err="1" smtClean="0"/>
              <a:t>Tree</a:t>
            </a:r>
            <a:endParaRPr lang="de-DE" dirty="0" smtClean="0"/>
          </a:p>
          <a:p>
            <a:pPr lvl="1"/>
            <a:r>
              <a:rPr lang="de-DE" dirty="0" smtClean="0"/>
              <a:t>BSP</a:t>
            </a:r>
          </a:p>
          <a:p>
            <a:pPr lvl="1"/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Speeding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calculation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endParaRPr lang="de-D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6" t="16469" r="33317" b="18014"/>
          <a:stretch/>
        </p:blipFill>
        <p:spPr bwMode="auto">
          <a:xfrm>
            <a:off x="4355976" y="2636912"/>
            <a:ext cx="3672408" cy="348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28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 smtClean="0"/>
              <a:t>Subdivide</a:t>
            </a:r>
            <a:r>
              <a:rPr lang="de-DE" dirty="0" smtClean="0"/>
              <a:t> </a:t>
            </a:r>
            <a:r>
              <a:rPr lang="de-DE" dirty="0" err="1" smtClean="0"/>
              <a:t>space</a:t>
            </a:r>
            <a:r>
              <a:rPr lang="de-DE" dirty="0" smtClean="0"/>
              <a:t> </a:t>
            </a:r>
            <a:r>
              <a:rPr lang="de-DE" dirty="0" err="1" smtClean="0"/>
              <a:t>regularly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E.g. </a:t>
            </a:r>
            <a:r>
              <a:rPr lang="de-DE" dirty="0" err="1" smtClean="0"/>
              <a:t>specify</a:t>
            </a:r>
            <a:endParaRPr lang="de-DE" dirty="0" smtClean="0"/>
          </a:p>
          <a:p>
            <a:pPr lvl="1"/>
            <a:r>
              <a:rPr lang="de-DE" dirty="0" err="1" smtClean="0"/>
              <a:t>Cell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in </a:t>
            </a:r>
            <a:r>
              <a:rPr lang="de-DE" dirty="0" err="1" smtClean="0"/>
              <a:t>units</a:t>
            </a:r>
            <a:endParaRPr lang="de-DE" dirty="0" smtClean="0"/>
          </a:p>
          <a:p>
            <a:pPr lvl="1"/>
            <a:r>
              <a:rPr lang="de-DE" dirty="0" smtClean="0"/>
              <a:t>Start </a:t>
            </a:r>
            <a:r>
              <a:rPr lang="de-DE" dirty="0" err="1" smtClean="0"/>
              <a:t>point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cell</a:t>
            </a:r>
            <a:endParaRPr lang="de-DE" dirty="0" smtClean="0"/>
          </a:p>
          <a:p>
            <a:pPr lvl="1"/>
            <a:r>
              <a:rPr lang="de-DE" dirty="0" smtClean="0"/>
              <a:t>Test </a:t>
            </a:r>
            <a:r>
              <a:rPr lang="de-DE" dirty="0" err="1" smtClean="0"/>
              <a:t>if</a:t>
            </a:r>
            <a:r>
              <a:rPr lang="de-DE" dirty="0" smtClean="0"/>
              <a:t> an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intersects</a:t>
            </a:r>
            <a:r>
              <a:rPr lang="de-DE" dirty="0" smtClean="0"/>
              <a:t> (</a:t>
            </a:r>
            <a:r>
              <a:rPr lang="de-DE" dirty="0" err="1" smtClean="0"/>
              <a:t>partly</a:t>
            </a:r>
            <a:r>
              <a:rPr lang="de-DE" dirty="0" smtClean="0"/>
              <a:t>)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cell</a:t>
            </a:r>
            <a:endParaRPr lang="de-DE" dirty="0" smtClean="0"/>
          </a:p>
          <a:p>
            <a:pPr lvl="1"/>
            <a:r>
              <a:rPr lang="de-DE" dirty="0" err="1" smtClean="0"/>
              <a:t>If</a:t>
            </a:r>
            <a:r>
              <a:rPr lang="de-DE" dirty="0" smtClean="0"/>
              <a:t> so, save a </a:t>
            </a:r>
            <a:r>
              <a:rPr lang="de-DE" dirty="0" err="1" smtClean="0"/>
              <a:t>reference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endParaRPr lang="de-DE" dirty="0" smtClean="0"/>
          </a:p>
          <a:p>
            <a:pPr lvl="1"/>
            <a:r>
              <a:rPr lang="de-DE" dirty="0" smtClean="0"/>
              <a:t>(Objects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in </a:t>
            </a:r>
            <a:r>
              <a:rPr lang="de-DE" dirty="0" err="1" smtClean="0"/>
              <a:t>several</a:t>
            </a:r>
            <a:r>
              <a:rPr lang="de-DE" dirty="0" smtClean="0"/>
              <a:t> </a:t>
            </a:r>
            <a:r>
              <a:rPr lang="de-DE" dirty="0" err="1" smtClean="0"/>
              <a:t>cells</a:t>
            </a:r>
            <a:r>
              <a:rPr lang="de-DE" dirty="0" smtClean="0"/>
              <a:t>)</a:t>
            </a:r>
          </a:p>
          <a:p>
            <a:pPr lvl="1"/>
            <a:endParaRPr lang="de-DE" dirty="0"/>
          </a:p>
          <a:p>
            <a:r>
              <a:rPr lang="de-DE" dirty="0" smtClean="0"/>
              <a:t>Advantages</a:t>
            </a:r>
          </a:p>
          <a:p>
            <a:pPr lvl="1"/>
            <a:r>
              <a:rPr lang="de-DE" dirty="0" smtClean="0"/>
              <a:t>Easy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compute</a:t>
            </a:r>
            <a:endParaRPr lang="de-DE" dirty="0"/>
          </a:p>
          <a:p>
            <a:pPr lvl="1"/>
            <a:r>
              <a:rPr lang="de-DE" dirty="0" smtClean="0"/>
              <a:t>Lookup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cells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trivial</a:t>
            </a:r>
          </a:p>
          <a:p>
            <a:pPr lvl="1"/>
            <a:endParaRPr lang="de-DE" dirty="0"/>
          </a:p>
          <a:p>
            <a:r>
              <a:rPr lang="de-DE" dirty="0" err="1" smtClean="0"/>
              <a:t>Disadvantages</a:t>
            </a:r>
            <a:endParaRPr lang="de-DE" dirty="0" smtClean="0"/>
          </a:p>
          <a:p>
            <a:pPr lvl="1"/>
            <a:r>
              <a:rPr lang="de-DE" dirty="0" err="1" smtClean="0"/>
              <a:t>Sparsity</a:t>
            </a:r>
            <a:r>
              <a:rPr lang="de-DE" dirty="0" smtClean="0"/>
              <a:t> </a:t>
            </a:r>
            <a:r>
              <a:rPr lang="de-DE" dirty="0" err="1" smtClean="0"/>
              <a:t>kills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performance</a:t>
            </a:r>
            <a:endParaRPr lang="de-DE" dirty="0" smtClean="0"/>
          </a:p>
          <a:p>
            <a:pPr lvl="1"/>
            <a:r>
              <a:rPr lang="de-DE" dirty="0" smtClean="0"/>
              <a:t>Clusters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Regular </a:t>
            </a:r>
            <a:r>
              <a:rPr lang="de-DE" dirty="0" err="1" smtClean="0"/>
              <a:t>grid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7092280" y="1916832"/>
            <a:ext cx="1056937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Cell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size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932040" y="1916832"/>
            <a:ext cx="1236824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Start </a:t>
            </a:r>
            <a:r>
              <a:rPr lang="de-DE" dirty="0" err="1" smtClean="0">
                <a:solidFill>
                  <a:schemeClr val="tx1"/>
                </a:solidFill>
              </a:rPr>
              <a:t>point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://4.bp.blogspot.com/_eSI-yT7jCRc/S7u9sOPS1DI/AAAAAAAAAVI/cawlKCyO6pY/s1600/Grid%2520Patter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10" y="2420888"/>
            <a:ext cx="2911889" cy="303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lipse 8"/>
          <p:cNvSpPr/>
          <p:nvPr/>
        </p:nvSpPr>
        <p:spPr bwMode="auto">
          <a:xfrm>
            <a:off x="6084168" y="2420888"/>
            <a:ext cx="131208" cy="131208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0" name="Gerade Verbindung 9"/>
          <p:cNvCxnSpPr/>
          <p:nvPr/>
        </p:nvCxnSpPr>
        <p:spPr bwMode="auto">
          <a:xfrm>
            <a:off x="7306154" y="2348880"/>
            <a:ext cx="578214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htwinkliges Dreieck 10"/>
          <p:cNvSpPr/>
          <p:nvPr/>
        </p:nvSpPr>
        <p:spPr bwMode="auto">
          <a:xfrm>
            <a:off x="6516216" y="2996952"/>
            <a:ext cx="1872208" cy="1584176"/>
          </a:xfrm>
          <a:prstGeom prst="rt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76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Start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rectangular</a:t>
            </a:r>
            <a:r>
              <a:rPr lang="de-DE" dirty="0" smtClean="0"/>
              <a:t> </a:t>
            </a:r>
            <a:r>
              <a:rPr lang="de-DE" dirty="0" err="1" smtClean="0"/>
              <a:t>shape</a:t>
            </a:r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Subdivide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space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4 </a:t>
            </a:r>
            <a:r>
              <a:rPr lang="de-DE" dirty="0" err="1" smtClean="0"/>
              <a:t>or</a:t>
            </a:r>
            <a:r>
              <a:rPr lang="de-DE" dirty="0" smtClean="0"/>
              <a:t> 8 </a:t>
            </a:r>
            <a:r>
              <a:rPr lang="de-DE" dirty="0" err="1" smtClean="0"/>
              <a:t>subdivisions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contained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objects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too</a:t>
            </a:r>
            <a:r>
              <a:rPr lang="de-DE" dirty="0" smtClean="0"/>
              <a:t> large</a:t>
            </a:r>
          </a:p>
          <a:p>
            <a:endParaRPr lang="de-DE" dirty="0"/>
          </a:p>
          <a:p>
            <a:r>
              <a:rPr lang="de-DE" dirty="0" err="1" smtClean="0"/>
              <a:t>Until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required</a:t>
            </a:r>
            <a:r>
              <a:rPr lang="de-DE" dirty="0" smtClean="0"/>
              <a:t> minimal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per </a:t>
            </a:r>
            <a:r>
              <a:rPr lang="de-DE" dirty="0" err="1" smtClean="0"/>
              <a:t>subdivision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found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Advantages</a:t>
            </a:r>
          </a:p>
          <a:p>
            <a:pPr lvl="1"/>
            <a:r>
              <a:rPr lang="de-DE" dirty="0" smtClean="0"/>
              <a:t>Still simple </a:t>
            </a:r>
            <a:r>
              <a:rPr lang="de-DE" dirty="0" err="1" smtClean="0"/>
              <a:t>lookup</a:t>
            </a:r>
            <a:r>
              <a:rPr lang="de-DE" dirty="0" smtClean="0"/>
              <a:t> </a:t>
            </a:r>
            <a:r>
              <a:rPr lang="de-DE" dirty="0" err="1" smtClean="0"/>
              <a:t>where</a:t>
            </a:r>
            <a:r>
              <a:rPr lang="de-DE" dirty="0" smtClean="0"/>
              <a:t> an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placed</a:t>
            </a:r>
            <a:endParaRPr lang="de-DE" dirty="0" smtClean="0"/>
          </a:p>
          <a:p>
            <a:pPr lvl="1"/>
            <a:r>
              <a:rPr lang="de-DE" dirty="0" smtClean="0"/>
              <a:t>Can handle </a:t>
            </a:r>
            <a:r>
              <a:rPr lang="de-DE" dirty="0" err="1" smtClean="0"/>
              <a:t>clusters</a:t>
            </a:r>
            <a:r>
              <a:rPr lang="de-DE" dirty="0" smtClean="0"/>
              <a:t> </a:t>
            </a:r>
            <a:r>
              <a:rPr lang="de-DE" dirty="0" err="1" smtClean="0"/>
              <a:t>better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Disadvantages</a:t>
            </a:r>
            <a:endParaRPr lang="de-DE" dirty="0" smtClean="0"/>
          </a:p>
          <a:p>
            <a:pPr lvl="1"/>
            <a:r>
              <a:rPr lang="de-DE" dirty="0" smtClean="0"/>
              <a:t>Can </a:t>
            </a:r>
            <a:r>
              <a:rPr lang="de-DE" dirty="0" err="1" smtClean="0"/>
              <a:t>cope</a:t>
            </a:r>
            <a:r>
              <a:rPr lang="de-DE" dirty="0" smtClean="0"/>
              <a:t> </a:t>
            </a:r>
            <a:r>
              <a:rPr lang="de-DE" dirty="0" err="1" smtClean="0"/>
              <a:t>less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changing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position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Quadtree</a:t>
            </a:r>
            <a:r>
              <a:rPr lang="de-DE" dirty="0" smtClean="0"/>
              <a:t>(2D), </a:t>
            </a:r>
            <a:r>
              <a:rPr lang="de-DE" dirty="0" err="1" smtClean="0"/>
              <a:t>Octree</a:t>
            </a:r>
            <a:r>
              <a:rPr lang="de-DE" dirty="0" smtClean="0"/>
              <a:t>(3D)</a:t>
            </a:r>
            <a:endParaRPr lang="de-DE" dirty="0"/>
          </a:p>
        </p:txBody>
      </p:sp>
      <p:pic>
        <p:nvPicPr>
          <p:cNvPr id="2052" name="Picture 4" descr="http://upload.wikimedia.org/wikipedia/commons/thumb/8/8b/Point_quadtree.svg/300px-Point_quadtre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77281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 Verbindung 6"/>
          <p:cNvCxnSpPr>
            <a:stCxn id="2052" idx="1"/>
            <a:endCxn id="2052" idx="3"/>
          </p:cNvCxnSpPr>
          <p:nvPr/>
        </p:nvCxnSpPr>
        <p:spPr bwMode="auto">
          <a:xfrm>
            <a:off x="6228184" y="3201566"/>
            <a:ext cx="2857500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>
            <a:stCxn id="2052" idx="0"/>
            <a:endCxn id="2052" idx="2"/>
          </p:cNvCxnSpPr>
          <p:nvPr/>
        </p:nvCxnSpPr>
        <p:spPr bwMode="auto">
          <a:xfrm>
            <a:off x="7656934" y="1772816"/>
            <a:ext cx="0" cy="285750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8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Similar</a:t>
            </a:r>
            <a:r>
              <a:rPr lang="de-DE" dirty="0" smtClean="0"/>
              <a:t> </a:t>
            </a:r>
            <a:r>
              <a:rPr lang="de-DE" dirty="0" err="1" smtClean="0"/>
              <a:t>idea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Quad/</a:t>
            </a:r>
            <a:r>
              <a:rPr lang="de-DE" dirty="0" err="1" smtClean="0"/>
              <a:t>Octree</a:t>
            </a:r>
            <a:endParaRPr lang="de-DE" dirty="0" smtClean="0"/>
          </a:p>
          <a:p>
            <a:r>
              <a:rPr lang="de-DE" dirty="0" err="1" smtClean="0"/>
              <a:t>Subdivide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a </a:t>
            </a:r>
            <a:r>
              <a:rPr lang="de-DE" dirty="0" err="1" smtClean="0"/>
              <a:t>rectangular</a:t>
            </a:r>
            <a:r>
              <a:rPr lang="de-DE" dirty="0" smtClean="0"/>
              <a:t> </a:t>
            </a:r>
            <a:r>
              <a:rPr lang="de-DE" dirty="0" err="1" smtClean="0"/>
              <a:t>shape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Choose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subdividing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endParaRPr lang="de-DE" dirty="0"/>
          </a:p>
          <a:p>
            <a:pPr lvl="1"/>
            <a:r>
              <a:rPr lang="de-DE" dirty="0" smtClean="0"/>
              <a:t>E.g. median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contained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(</a:t>
            </a:r>
            <a:r>
              <a:rPr lang="de-DE" dirty="0" err="1" smtClean="0"/>
              <a:t>cutting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 in half)</a:t>
            </a:r>
          </a:p>
          <a:p>
            <a:endParaRPr lang="de-DE" dirty="0"/>
          </a:p>
          <a:p>
            <a:r>
              <a:rPr lang="de-DE" dirty="0" err="1" smtClean="0"/>
              <a:t>Alternate</a:t>
            </a:r>
            <a:r>
              <a:rPr lang="de-DE" dirty="0" smtClean="0"/>
              <a:t> </a:t>
            </a:r>
            <a:r>
              <a:rPr lang="de-DE" dirty="0" err="1" smtClean="0"/>
              <a:t>axes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subdivision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Advantages:</a:t>
            </a:r>
          </a:p>
          <a:p>
            <a:pPr lvl="1"/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suited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clusters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Disadvantages</a:t>
            </a:r>
            <a:endParaRPr lang="de-DE" dirty="0" smtClean="0"/>
          </a:p>
          <a:p>
            <a:pPr lvl="1"/>
            <a:r>
              <a:rPr lang="de-DE" dirty="0" smtClean="0"/>
              <a:t>Lookup </a:t>
            </a:r>
            <a:r>
              <a:rPr lang="de-DE" dirty="0" err="1" smtClean="0"/>
              <a:t>harder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octree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KD-</a:t>
            </a:r>
            <a:r>
              <a:rPr lang="de-DE" dirty="0" err="1" smtClean="0"/>
              <a:t>Tree</a:t>
            </a:r>
            <a:endParaRPr lang="de-DE" dirty="0"/>
          </a:p>
        </p:txBody>
      </p:sp>
      <p:pic>
        <p:nvPicPr>
          <p:cNvPr id="3074" name="Picture 2" descr="http://upload.wikimedia.org/wikipedia/commons/thumb/b/bf/Kdtree_2d.svg/300px-Kdtree_2d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429000"/>
            <a:ext cx="28575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77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Generalization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KD-</a:t>
            </a:r>
            <a:r>
              <a:rPr lang="de-DE" dirty="0" err="1" smtClean="0"/>
              <a:t>Tree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Subdivide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space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half-</a:t>
            </a:r>
            <a:r>
              <a:rPr lang="de-DE" dirty="0" err="1" smtClean="0"/>
              <a:t>spaces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arbitrary</a:t>
            </a:r>
            <a:r>
              <a:rPr lang="de-DE" dirty="0" smtClean="0"/>
              <a:t> planes</a:t>
            </a:r>
          </a:p>
          <a:p>
            <a:endParaRPr lang="de-DE" dirty="0"/>
          </a:p>
          <a:p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previously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speed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rendering</a:t>
            </a:r>
            <a:r>
              <a:rPr lang="de-DE" dirty="0" smtClean="0"/>
              <a:t> (Quake Engine)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Binary Space Partition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 bwMode="auto">
          <a:xfrm>
            <a:off x="1392141" y="3678158"/>
            <a:ext cx="1152128" cy="576064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544269" y="4719984"/>
            <a:ext cx="720080" cy="108012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3779912" y="5703199"/>
            <a:ext cx="792088" cy="792088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Stern mit 5 Zacken 8"/>
          <p:cNvSpPr/>
          <p:nvPr/>
        </p:nvSpPr>
        <p:spPr bwMode="auto">
          <a:xfrm>
            <a:off x="5652120" y="3897052"/>
            <a:ext cx="936104" cy="936104"/>
          </a:xfrm>
          <a:prstGeom prst="star5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Smiley 9"/>
          <p:cNvSpPr/>
          <p:nvPr/>
        </p:nvSpPr>
        <p:spPr bwMode="auto">
          <a:xfrm>
            <a:off x="4175956" y="3645024"/>
            <a:ext cx="853777" cy="853777"/>
          </a:xfrm>
          <a:prstGeom prst="smileyFac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2" name="Gerade Verbindung 11"/>
          <p:cNvCxnSpPr/>
          <p:nvPr/>
        </p:nvCxnSpPr>
        <p:spPr bwMode="auto">
          <a:xfrm>
            <a:off x="2771800" y="3356992"/>
            <a:ext cx="3528392" cy="3096344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 bwMode="auto">
          <a:xfrm flipV="1">
            <a:off x="4602844" y="3501008"/>
            <a:ext cx="1553332" cy="151216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auto">
          <a:xfrm flipV="1">
            <a:off x="1259632" y="4365104"/>
            <a:ext cx="2592288" cy="288032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 bwMode="auto">
          <a:xfrm>
            <a:off x="3347864" y="4437112"/>
            <a:ext cx="72008" cy="2058175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8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C:\Users\creuter\Desktop\Impulsvortrag_GameJams\2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2" y="1484784"/>
            <a:ext cx="1697679" cy="12732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de-DE" sz="1800" dirty="0" smtClean="0"/>
              <a:t>Game Jams</a:t>
            </a:r>
          </a:p>
          <a:p>
            <a:pPr lvl="1"/>
            <a:r>
              <a:rPr lang="en-US" altLang="de-DE" sz="1600" dirty="0" smtClean="0"/>
              <a:t>Game development contest</a:t>
            </a:r>
          </a:p>
          <a:p>
            <a:pPr lvl="2"/>
            <a:r>
              <a:rPr lang="en-US" altLang="de-DE" sz="1600" dirty="0" smtClean="0"/>
              <a:t>Vague theme (e.g. “10 seconds”)</a:t>
            </a:r>
          </a:p>
          <a:p>
            <a:pPr lvl="2"/>
            <a:r>
              <a:rPr lang="en-US" altLang="de-DE" sz="1600" dirty="0" smtClean="0"/>
              <a:t>Tight time constraints (e.g. 48 h)</a:t>
            </a:r>
          </a:p>
          <a:p>
            <a:pPr lvl="2"/>
            <a:r>
              <a:rPr lang="en-US" sz="1600" dirty="0"/>
              <a:t>Starting from scratch (design, assets, code, </a:t>
            </a:r>
            <a:r>
              <a:rPr lang="en-US" sz="1600" dirty="0" smtClean="0"/>
              <a:t>…)</a:t>
            </a:r>
          </a:p>
          <a:p>
            <a:pPr lvl="1"/>
            <a:r>
              <a:rPr lang="en-US" altLang="de-DE" sz="1600" dirty="0" smtClean="0"/>
              <a:t>No excuses – just submit something…</a:t>
            </a:r>
          </a:p>
          <a:p>
            <a:pPr lvl="1"/>
            <a:endParaRPr lang="en-US" sz="1600" dirty="0" smtClean="0"/>
          </a:p>
          <a:p>
            <a:r>
              <a:rPr lang="en-US" sz="1800" dirty="0"/>
              <a:t>Global Game Jam 2015@TUD</a:t>
            </a:r>
          </a:p>
          <a:p>
            <a:pPr lvl="1"/>
            <a:r>
              <a:rPr lang="en-US" sz="1600" dirty="0"/>
              <a:t>Fr., 23.01.2015, 17:00 – </a:t>
            </a:r>
            <a:br>
              <a:rPr lang="en-US" sz="1600" dirty="0"/>
            </a:br>
            <a:r>
              <a:rPr lang="en-US" sz="1600" dirty="0"/>
              <a:t>So, 25.01.2015, 17:00</a:t>
            </a:r>
          </a:p>
          <a:p>
            <a:pPr lvl="1"/>
            <a:r>
              <a:rPr lang="en-US" sz="1600" dirty="0" smtClean="0"/>
              <a:t>Registration (first-come-first-serve):</a:t>
            </a:r>
            <a:br>
              <a:rPr lang="en-US" sz="1600" dirty="0" smtClean="0"/>
            </a:br>
            <a:r>
              <a:rPr lang="en-US" sz="1600" dirty="0" smtClean="0"/>
              <a:t>gamejam@kom.tu-darmstadt.de</a:t>
            </a:r>
            <a:endParaRPr lang="en-US" altLang="de-DE" sz="1600" dirty="0"/>
          </a:p>
          <a:p>
            <a:pPr lvl="1"/>
            <a:endParaRPr lang="en-US" altLang="de-DE" dirty="0" smtClean="0"/>
          </a:p>
          <a:p>
            <a:pPr lvl="1"/>
            <a:endParaRPr lang="en-US" altLang="de-DE" dirty="0" smtClean="0"/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de-DE" dirty="0" smtClean="0"/>
              <a:t>Announcement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300192" y="3929993"/>
            <a:ext cx="2592189" cy="221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10 Seconds to Apocalypse, </a:t>
            </a:r>
            <a:r>
              <a:rPr lang="en-US" sz="900" dirty="0" smtClean="0">
                <a:solidFill>
                  <a:schemeClr val="accent3">
                    <a:lumMod val="50000"/>
                  </a:schemeClr>
                </a:solidFill>
              </a:rPr>
              <a:t>2013</a:t>
            </a:r>
            <a:endParaRPr lang="en-US" sz="9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652120" y="5152065"/>
            <a:ext cx="3168352" cy="221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10Up Experiments: Mountain Brew, </a:t>
            </a:r>
            <a:r>
              <a:rPr lang="en-US" sz="900" dirty="0" smtClean="0">
                <a:solidFill>
                  <a:schemeClr val="accent3">
                    <a:lumMod val="50000"/>
                  </a:schemeClr>
                </a:solidFill>
              </a:rPr>
              <a:t>2014</a:t>
            </a:r>
            <a:endParaRPr lang="en-US" sz="9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30" name="Picture 6" descr="http://www.ludumdare.com/compo/wp-content/compo2/273708/25515-shot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996953"/>
            <a:ext cx="1440061" cy="9330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/>
          <p:cNvSpPr txBox="1"/>
          <p:nvPr/>
        </p:nvSpPr>
        <p:spPr>
          <a:xfrm>
            <a:off x="4355976" y="5033443"/>
            <a:ext cx="2285198" cy="221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900" dirty="0" smtClean="0">
                <a:solidFill>
                  <a:schemeClr val="accent3">
                    <a:lumMod val="50000"/>
                  </a:schemeClr>
                </a:solidFill>
              </a:rPr>
              <a:t>10sion, 2013</a:t>
            </a:r>
            <a:endParaRPr lang="en-US" sz="9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835696" y="6232185"/>
            <a:ext cx="3689077" cy="221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The Most Important 10 Seconds Of Your Life, </a:t>
            </a:r>
            <a:r>
              <a:rPr lang="en-US" sz="900" dirty="0" smtClean="0">
                <a:solidFill>
                  <a:schemeClr val="accent3">
                    <a:lumMod val="50000"/>
                  </a:schemeClr>
                </a:solidFill>
              </a:rPr>
              <a:t>2013</a:t>
            </a:r>
            <a:endParaRPr lang="en-US" sz="9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086279" y="3741394"/>
            <a:ext cx="1711507" cy="221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A Maze Thing, </a:t>
            </a:r>
            <a:r>
              <a:rPr lang="en-US" sz="900" dirty="0" smtClean="0">
                <a:solidFill>
                  <a:schemeClr val="accent3">
                    <a:lumMod val="50000"/>
                  </a:schemeClr>
                </a:solidFill>
              </a:rPr>
              <a:t>2013</a:t>
            </a:r>
            <a:endParaRPr lang="en-US" sz="9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32" name="Picture 8" descr="http://www.ludumdare.com/compo/wp-content/compo2/273708/25952-shot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024062"/>
            <a:ext cx="2285198" cy="100938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ludumdare.com/compo/wp-content/compo2/273708/25695-shot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627" y="5223068"/>
            <a:ext cx="2156403" cy="100938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ludumdare.com/compo/wp-content/compo2/273708/27784-shot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238" y="2858243"/>
            <a:ext cx="1496548" cy="8831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/>
          <p:cNvSpPr txBox="1"/>
          <p:nvPr/>
        </p:nvSpPr>
        <p:spPr>
          <a:xfrm>
            <a:off x="6228283" y="2758043"/>
            <a:ext cx="2592189" cy="221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900" dirty="0" err="1" smtClean="0">
                <a:solidFill>
                  <a:schemeClr val="accent3">
                    <a:lumMod val="50000"/>
                  </a:schemeClr>
                </a:solidFill>
              </a:rPr>
              <a:t>Ludum</a:t>
            </a:r>
            <a:r>
              <a:rPr lang="en-US" sz="900" dirty="0" smtClean="0">
                <a:solidFill>
                  <a:schemeClr val="accent3">
                    <a:lumMod val="50000"/>
                  </a:schemeClr>
                </a:solidFill>
              </a:rPr>
              <a:t> Dare 30 @ TUD, 2014</a:t>
            </a:r>
            <a:endParaRPr lang="en-US" sz="9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" name="Picture 2" descr="http://globalgamejam.org/sites/default/files/styles/game_sidebar__normal/public/game/featured_image/screenshot03.jpg?itok=0YL_FEWv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404771"/>
            <a:ext cx="1187165" cy="8419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globalgamejam.org/sites/default/files/styles/game_sidebar__normal/public/game/featured_image/shot_0.png?itok=ARvlOyu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69" y="4181779"/>
            <a:ext cx="1368103" cy="9702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19"/>
          <p:cNvSpPr txBox="1"/>
          <p:nvPr/>
        </p:nvSpPr>
        <p:spPr>
          <a:xfrm>
            <a:off x="5796136" y="6246732"/>
            <a:ext cx="1187165" cy="221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900" dirty="0" smtClean="0">
                <a:solidFill>
                  <a:schemeClr val="accent3">
                    <a:lumMod val="50000"/>
                  </a:schemeClr>
                </a:solidFill>
              </a:rPr>
              <a:t>As We Are, 2014</a:t>
            </a:r>
            <a:endParaRPr lang="en-US" sz="9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4362184" y="2536892"/>
            <a:ext cx="2271139" cy="221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The Head Wizards Course, </a:t>
            </a:r>
            <a:r>
              <a:rPr lang="en-US" sz="900" dirty="0" smtClean="0">
                <a:solidFill>
                  <a:schemeClr val="accent3">
                    <a:lumMod val="50000"/>
                  </a:schemeClr>
                </a:solidFill>
              </a:rPr>
              <a:t>2014</a:t>
            </a:r>
            <a:endParaRPr lang="en-US" sz="9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9" name="Picture 8" descr="http://globalgamejam.org/sites/default/files/styles/game_content__normal/public/games/screenshots/2_29.png?itok=56uzze2V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238" y="1590697"/>
            <a:ext cx="1332085" cy="9461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 descr="C:\Users\creuter\Desktop\global_game_jam_logo.jp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9" r="26351"/>
          <a:stretch/>
        </p:blipFill>
        <p:spPr bwMode="auto">
          <a:xfrm>
            <a:off x="971600" y="5014727"/>
            <a:ext cx="1437121" cy="142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ludumdare.com/compo/wp-content/compo2/375043/38528-shot2.png-eq-900-500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108" y="5455836"/>
            <a:ext cx="1238633" cy="77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feld 23"/>
          <p:cNvSpPr txBox="1"/>
          <p:nvPr/>
        </p:nvSpPr>
        <p:spPr>
          <a:xfrm>
            <a:off x="7164288" y="6232185"/>
            <a:ext cx="1456453" cy="221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900" dirty="0" smtClean="0">
                <a:solidFill>
                  <a:schemeClr val="accent3">
                    <a:lumMod val="50000"/>
                  </a:schemeClr>
                </a:solidFill>
              </a:rPr>
              <a:t>Neon Multiverse, 2014</a:t>
            </a:r>
            <a:endParaRPr lang="en-US" sz="9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49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problems</a:t>
            </a:r>
            <a:r>
              <a:rPr lang="de-DE" dirty="0" smtClean="0"/>
              <a:t> in 3D </a:t>
            </a:r>
            <a:r>
              <a:rPr lang="de-DE" dirty="0" err="1" smtClean="0"/>
              <a:t>games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essentially</a:t>
            </a:r>
            <a:r>
              <a:rPr lang="de-DE" dirty="0" smtClean="0"/>
              <a:t> 2D</a:t>
            </a:r>
          </a:p>
          <a:p>
            <a:pPr lvl="1"/>
            <a:r>
              <a:rPr lang="de-DE" dirty="0" err="1" smtClean="0"/>
              <a:t>Heightmaps</a:t>
            </a:r>
            <a:endParaRPr lang="de-DE" dirty="0" smtClean="0"/>
          </a:p>
          <a:p>
            <a:pPr lvl="1"/>
            <a:r>
              <a:rPr lang="de-DE" dirty="0" smtClean="0"/>
              <a:t>Top-down </a:t>
            </a:r>
            <a:r>
              <a:rPr lang="de-DE" dirty="0" err="1" smtClean="0"/>
              <a:t>shooters</a:t>
            </a:r>
            <a:endParaRPr lang="de-DE" dirty="0" smtClean="0"/>
          </a:p>
          <a:p>
            <a:pPr lvl="1"/>
            <a:r>
              <a:rPr lang="de-DE" dirty="0" smtClean="0"/>
              <a:t>Real-Time </a:t>
            </a:r>
            <a:r>
              <a:rPr lang="de-DE" dirty="0" err="1" smtClean="0"/>
              <a:t>Strategy</a:t>
            </a:r>
            <a:r>
              <a:rPr lang="de-DE" dirty="0" smtClean="0"/>
              <a:t> </a:t>
            </a:r>
            <a:r>
              <a:rPr lang="de-DE" dirty="0" err="1" smtClean="0"/>
              <a:t>games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pPr lvl="1"/>
            <a:endParaRPr lang="de-DE" dirty="0"/>
          </a:p>
          <a:p>
            <a:r>
              <a:rPr lang="de-DE" dirty="0" smtClean="0"/>
              <a:t>In </a:t>
            </a:r>
            <a:r>
              <a:rPr lang="de-DE" dirty="0" err="1" smtClean="0"/>
              <a:t>Marbellous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expect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endParaRPr lang="de-DE" dirty="0" smtClean="0"/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overhangs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present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The </a:t>
            </a:r>
            <a:r>
              <a:rPr lang="de-DE" dirty="0" err="1" smtClean="0"/>
              <a:t>sphere</a:t>
            </a:r>
            <a:r>
              <a:rPr lang="de-DE" dirty="0" smtClean="0"/>
              <a:t> will </a:t>
            </a:r>
            <a:r>
              <a:rPr lang="de-DE" dirty="0" err="1" smtClean="0"/>
              <a:t>stay</a:t>
            </a:r>
            <a:r>
              <a:rPr lang="de-DE" dirty="0" smtClean="0"/>
              <a:t> </a:t>
            </a:r>
            <a:r>
              <a:rPr lang="de-DE" dirty="0" err="1" smtClean="0"/>
              <a:t>close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mesh</a:t>
            </a:r>
            <a:r>
              <a:rPr lang="de-DE" dirty="0" smtClean="0"/>
              <a:t> </a:t>
            </a:r>
            <a:r>
              <a:rPr lang="de-DE" dirty="0" err="1" smtClean="0"/>
              <a:t>at</a:t>
            </a:r>
            <a:r>
              <a:rPr lang="de-DE" dirty="0" smtClean="0"/>
              <a:t> all </a:t>
            </a:r>
            <a:r>
              <a:rPr lang="de-DE" dirty="0" err="1" smtClean="0"/>
              <a:t>times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</a:t>
            </a:r>
            <a:r>
              <a:rPr lang="de-DE" dirty="0" err="1" smtClean="0"/>
              <a:t>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above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see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put</a:t>
            </a:r>
            <a:r>
              <a:rPr lang="de-DE" dirty="0" smtClean="0"/>
              <a:t> a </a:t>
            </a:r>
            <a:r>
              <a:rPr lang="de-DE" dirty="0" err="1" smtClean="0"/>
              <a:t>grid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r>
              <a:rPr lang="de-DE" dirty="0" smtClean="0"/>
              <a:t>,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triangles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2D </a:t>
            </a:r>
            <a:r>
              <a:rPr lang="de-DE" dirty="0" err="1" smtClean="0"/>
              <a:t>cell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possibly</a:t>
            </a:r>
            <a:r>
              <a:rPr lang="de-DE" dirty="0" smtClean="0"/>
              <a:t> </a:t>
            </a:r>
            <a:r>
              <a:rPr lang="de-DE" dirty="0" err="1" smtClean="0"/>
              <a:t>colliding</a:t>
            </a:r>
            <a:endParaRPr lang="de-DE" dirty="0" smtClean="0"/>
          </a:p>
          <a:p>
            <a:r>
              <a:rPr lang="de-DE" dirty="0" smtClean="0">
                <a:sym typeface="Wingdings"/>
              </a:rPr>
              <a:t> </a:t>
            </a:r>
            <a:r>
              <a:rPr lang="de-DE" dirty="0" err="1" smtClean="0">
                <a:sym typeface="Wingdings"/>
              </a:rPr>
              <a:t>During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initial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setup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and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the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lookup</a:t>
            </a:r>
            <a:r>
              <a:rPr lang="de-DE" dirty="0" smtClean="0">
                <a:sym typeface="Wingdings"/>
              </a:rPr>
              <a:t>, </a:t>
            </a:r>
            <a:r>
              <a:rPr lang="de-DE" dirty="0" err="1" smtClean="0">
                <a:sym typeface="Wingdings"/>
              </a:rPr>
              <a:t>project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everything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into</a:t>
            </a:r>
            <a:r>
              <a:rPr lang="de-DE" dirty="0" smtClean="0">
                <a:sym typeface="Wingdings"/>
              </a:rPr>
              <a:t> 2D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Reducing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dimensionality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1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Saving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triangles</a:t>
            </a:r>
            <a:endParaRPr lang="de-DE" dirty="0" smtClean="0"/>
          </a:p>
          <a:p>
            <a:pPr lvl="1"/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save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triangles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contained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grid</a:t>
            </a:r>
            <a:r>
              <a:rPr lang="de-DE" dirty="0" smtClean="0"/>
              <a:t> </a:t>
            </a:r>
            <a:r>
              <a:rPr lang="de-DE" dirty="0" err="1" smtClean="0"/>
              <a:t>cell</a:t>
            </a:r>
            <a:endParaRPr lang="de-DE" dirty="0" smtClean="0"/>
          </a:p>
          <a:p>
            <a:pPr lvl="1"/>
            <a:r>
              <a:rPr lang="de-DE" dirty="0" smtClean="0">
                <a:sym typeface="Wingdings"/>
              </a:rPr>
              <a:t> </a:t>
            </a:r>
            <a:r>
              <a:rPr lang="de-DE" dirty="0" err="1" smtClean="0">
                <a:sym typeface="Wingdings"/>
              </a:rPr>
              <a:t>We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need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to</a:t>
            </a:r>
            <a:r>
              <a:rPr lang="de-DE" dirty="0" smtClean="0">
                <a:sym typeface="Wingdings"/>
              </a:rPr>
              <a:t> check </a:t>
            </a:r>
            <a:r>
              <a:rPr lang="de-DE" dirty="0" err="1" smtClean="0">
                <a:sym typeface="Wingdings"/>
              </a:rPr>
              <a:t>intersection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between</a:t>
            </a:r>
            <a:r>
              <a:rPr lang="de-DE" dirty="0" smtClean="0">
                <a:sym typeface="Wingdings"/>
              </a:rPr>
              <a:t> a </a:t>
            </a:r>
            <a:r>
              <a:rPr lang="de-DE" dirty="0" err="1" smtClean="0">
                <a:sym typeface="Wingdings"/>
              </a:rPr>
              <a:t>rectangle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and</a:t>
            </a:r>
            <a:r>
              <a:rPr lang="de-DE" dirty="0" smtClean="0">
                <a:sym typeface="Wingdings"/>
              </a:rPr>
              <a:t> a </a:t>
            </a:r>
            <a:r>
              <a:rPr lang="de-DE" dirty="0" err="1" smtClean="0">
                <a:sym typeface="Wingdings"/>
              </a:rPr>
              <a:t>triangle</a:t>
            </a:r>
            <a:endParaRPr lang="de-DE" dirty="0">
              <a:sym typeface="Wingdings"/>
            </a:endParaRPr>
          </a:p>
          <a:p>
            <a:pPr lvl="1"/>
            <a:endParaRPr lang="de-DE" dirty="0" smtClean="0">
              <a:sym typeface="Wingdings"/>
            </a:endParaRPr>
          </a:p>
          <a:p>
            <a:pPr lvl="1"/>
            <a:endParaRPr lang="de-DE" dirty="0">
              <a:sym typeface="Wingdings"/>
            </a:endParaRPr>
          </a:p>
          <a:p>
            <a:r>
              <a:rPr lang="de-DE" dirty="0" err="1" smtClean="0">
                <a:sym typeface="Wingdings"/>
              </a:rPr>
              <a:t>Minimizing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storage</a:t>
            </a:r>
            <a:endParaRPr lang="de-DE" dirty="0" smtClean="0">
              <a:sym typeface="Wingdings"/>
            </a:endParaRPr>
          </a:p>
          <a:p>
            <a:pPr lvl="1"/>
            <a:r>
              <a:rPr lang="de-DE" dirty="0" smtClean="0">
                <a:sym typeface="Wingdings"/>
              </a:rPr>
              <a:t>Re-</a:t>
            </a:r>
            <a:r>
              <a:rPr lang="de-DE" dirty="0" err="1" smtClean="0">
                <a:sym typeface="Wingdings"/>
              </a:rPr>
              <a:t>use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the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vertex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and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index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buffer</a:t>
            </a:r>
            <a:endParaRPr lang="de-DE" dirty="0" smtClean="0">
              <a:sym typeface="Wingdings"/>
            </a:endParaRPr>
          </a:p>
          <a:p>
            <a:pPr lvl="1"/>
            <a:r>
              <a:rPr lang="de-DE" dirty="0" smtClean="0">
                <a:sym typeface="Wingdings"/>
              </a:rPr>
              <a:t>Save </a:t>
            </a:r>
            <a:r>
              <a:rPr lang="de-DE" dirty="0" err="1" smtClean="0">
                <a:sym typeface="Wingdings"/>
              </a:rPr>
              <a:t>only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the</a:t>
            </a:r>
            <a:r>
              <a:rPr lang="de-DE" dirty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index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of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the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triangle</a:t>
            </a:r>
            <a:endParaRPr lang="de-DE" dirty="0" smtClean="0">
              <a:sym typeface="Wingdings"/>
            </a:endParaRPr>
          </a:p>
          <a:p>
            <a:pPr lvl="2"/>
            <a:r>
              <a:rPr lang="de-DE" dirty="0" smtClean="0">
                <a:sym typeface="Wingdings"/>
              </a:rPr>
              <a:t>(</a:t>
            </a:r>
            <a:r>
              <a:rPr lang="de-DE" dirty="0" err="1" smtClean="0">
                <a:sym typeface="Wingdings"/>
              </a:rPr>
              <a:t>Ideally</a:t>
            </a:r>
            <a:r>
              <a:rPr lang="de-DE" dirty="0" smtClean="0">
                <a:sym typeface="Wingdings"/>
              </a:rPr>
              <a:t>, </a:t>
            </a:r>
            <a:r>
              <a:rPr lang="de-DE" dirty="0" err="1" smtClean="0">
                <a:sym typeface="Wingdings"/>
              </a:rPr>
              <a:t>we</a:t>
            </a:r>
            <a:r>
              <a:rPr lang="de-DE" dirty="0" smtClean="0">
                <a:sym typeface="Wingdings"/>
              </a:rPr>
              <a:t> will not </a:t>
            </a:r>
            <a:r>
              <a:rPr lang="de-DE" dirty="0" err="1" smtClean="0">
                <a:sym typeface="Wingdings"/>
              </a:rPr>
              <a:t>suffer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from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too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many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cache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misses</a:t>
            </a:r>
            <a:r>
              <a:rPr lang="de-DE" dirty="0" smtClean="0">
                <a:sym typeface="Wingdings"/>
              </a:rPr>
              <a:t>, </a:t>
            </a:r>
            <a:r>
              <a:rPr lang="de-DE" dirty="0" err="1" smtClean="0">
                <a:sym typeface="Wingdings"/>
              </a:rPr>
              <a:t>since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the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goal</a:t>
            </a:r>
            <a:r>
              <a:rPr lang="de-DE" dirty="0" smtClean="0">
                <a:sym typeface="Wingdings"/>
              </a:rPr>
              <a:t> in </a:t>
            </a:r>
            <a:r>
              <a:rPr lang="de-DE" dirty="0" err="1" smtClean="0">
                <a:sym typeface="Wingdings"/>
              </a:rPr>
              <a:t>the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first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place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is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to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reject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most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collision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tests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early</a:t>
            </a:r>
            <a:r>
              <a:rPr lang="de-DE" dirty="0" smtClean="0">
                <a:sym typeface="Wingdings"/>
              </a:rPr>
              <a:t>)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Lookup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498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4.bp.blogspot.com/_eSI-yT7jCRc/S7u9sOPS1DI/AAAAAAAAAVI/cawlKCyO6pY/s1600/Grid%2520Patter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705075"/>
            <a:ext cx="2911889" cy="303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Re-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scanline</a:t>
            </a:r>
            <a:r>
              <a:rPr lang="de-DE" dirty="0" smtClean="0"/>
              <a:t> </a:t>
            </a:r>
            <a:r>
              <a:rPr lang="de-DE" dirty="0" err="1" smtClean="0"/>
              <a:t>rasterization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de-DE" dirty="0" smtClean="0"/>
          </a:p>
          <a:p>
            <a:pPr lvl="1"/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similar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lvl="1"/>
            <a:r>
              <a:rPr lang="de-DE" dirty="0" smtClean="0"/>
              <a:t>But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watch</a:t>
            </a:r>
            <a:r>
              <a:rPr lang="de-DE" dirty="0" smtClean="0"/>
              <a:t> out due </a:t>
            </a:r>
            <a:r>
              <a:rPr lang="de-DE" dirty="0" err="1" smtClean="0"/>
              <a:t>to</a:t>
            </a:r>
            <a:r>
              <a:rPr lang="de-DE" dirty="0" smtClean="0"/>
              <a:t> larger </a:t>
            </a:r>
            <a:r>
              <a:rPr lang="de-DE" dirty="0" err="1" smtClean="0"/>
              <a:t>cell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endParaRPr lang="de-DE" dirty="0" smtClean="0"/>
          </a:p>
          <a:p>
            <a:pPr marL="0" indent="0"/>
            <a:endParaRPr lang="de-DE" dirty="0" smtClean="0"/>
          </a:p>
          <a:p>
            <a:pPr marL="0" indent="0"/>
            <a:r>
              <a:rPr lang="de-DE" dirty="0" smtClean="0"/>
              <a:t>Original </a:t>
            </a:r>
            <a:r>
              <a:rPr lang="de-DE" dirty="0" err="1" smtClean="0"/>
              <a:t>algorithm</a:t>
            </a:r>
            <a:endParaRPr lang="de-DE" dirty="0" smtClean="0"/>
          </a:p>
          <a:p>
            <a:pPr marL="169862" lvl="1" indent="0"/>
            <a:r>
              <a:rPr lang="de-DE" dirty="0" smtClean="0"/>
              <a:t> Find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longest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biggest</a:t>
            </a:r>
            <a:r>
              <a:rPr lang="de-DE" dirty="0"/>
              <a:t> </a:t>
            </a:r>
            <a:r>
              <a:rPr lang="de-DE" dirty="0" err="1"/>
              <a:t>ydif</a:t>
            </a:r>
            <a:endParaRPr lang="de-DE" dirty="0"/>
          </a:p>
          <a:p>
            <a:pPr marL="169862" lvl="1" indent="0"/>
            <a:r>
              <a:rPr lang="de-DE" dirty="0" smtClean="0"/>
              <a:t> </a:t>
            </a:r>
            <a:r>
              <a:rPr lang="de-DE" dirty="0" err="1" smtClean="0"/>
              <a:t>Fill</a:t>
            </a:r>
            <a:r>
              <a:rPr lang="de-DE" dirty="0" smtClean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1</a:t>
            </a:r>
          </a:p>
          <a:p>
            <a:pPr marL="169862" lvl="1" indent="0"/>
            <a:r>
              <a:rPr lang="de-DE" dirty="0" smtClean="0"/>
              <a:t> </a:t>
            </a:r>
            <a:r>
              <a:rPr lang="de-DE" dirty="0" err="1" smtClean="0"/>
              <a:t>Fill</a:t>
            </a:r>
            <a:r>
              <a:rPr lang="de-DE" dirty="0" smtClean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2</a:t>
            </a:r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Intersection between the </a:t>
            </a:r>
            <a:r>
              <a:rPr lang="en-US" dirty="0" smtClean="0"/>
              <a:t>triangles and the grid</a:t>
            </a:r>
            <a:endParaRPr lang="de-DE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6228184" y="3068960"/>
            <a:ext cx="2433512" cy="1974359"/>
            <a:chOff x="5208828" y="2708920"/>
            <a:chExt cx="3816424" cy="3096344"/>
          </a:xfrm>
        </p:grpSpPr>
        <p:cxnSp>
          <p:nvCxnSpPr>
            <p:cNvPr id="5" name="Gerader Verbinder 5"/>
            <p:cNvCxnSpPr/>
            <p:nvPr/>
          </p:nvCxnSpPr>
          <p:spPr bwMode="auto">
            <a:xfrm flipH="1">
              <a:off x="5208828" y="2708920"/>
              <a:ext cx="1872208" cy="208823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Gerader Verbinder 7"/>
            <p:cNvCxnSpPr/>
            <p:nvPr/>
          </p:nvCxnSpPr>
          <p:spPr bwMode="auto">
            <a:xfrm>
              <a:off x="5208828" y="4797152"/>
              <a:ext cx="3816424" cy="100811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Gerader Verbinder 9"/>
            <p:cNvCxnSpPr/>
            <p:nvPr/>
          </p:nvCxnSpPr>
          <p:spPr bwMode="auto">
            <a:xfrm>
              <a:off x="7081036" y="2708920"/>
              <a:ext cx="1944216" cy="3096344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Gerader Verbinder 11"/>
            <p:cNvCxnSpPr/>
            <p:nvPr/>
          </p:nvCxnSpPr>
          <p:spPr bwMode="auto">
            <a:xfrm>
              <a:off x="5208828" y="4797152"/>
              <a:ext cx="3168352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627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Triangle</a:t>
            </a:r>
            <a:r>
              <a:rPr lang="de-DE" dirty="0" smtClean="0"/>
              <a:t> </a:t>
            </a:r>
            <a:r>
              <a:rPr lang="de-DE" dirty="0" err="1" smtClean="0"/>
              <a:t>Rasterisation</a:t>
            </a:r>
            <a:endParaRPr lang="de-DE" dirty="0"/>
          </a:p>
        </p:txBody>
      </p:sp>
      <p:pic>
        <p:nvPicPr>
          <p:cNvPr id="9" name="Picture 2" descr="http://4.bp.blogspot.com/_eSI-yT7jCRc/S7u9sOPS1DI/AAAAAAAAAVI/cawlKCyO6pY/s1600/Grid%2520Pattern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862523"/>
            <a:ext cx="4124862" cy="429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ieren 10"/>
          <p:cNvGrpSpPr/>
          <p:nvPr/>
        </p:nvGrpSpPr>
        <p:grpSpPr>
          <a:xfrm>
            <a:off x="2843807" y="2226409"/>
            <a:ext cx="3447213" cy="2796796"/>
            <a:chOff x="5208828" y="2708920"/>
            <a:chExt cx="3816424" cy="3096344"/>
          </a:xfrm>
        </p:grpSpPr>
        <p:cxnSp>
          <p:nvCxnSpPr>
            <p:cNvPr id="13" name="Gerader Verbinder 5"/>
            <p:cNvCxnSpPr/>
            <p:nvPr/>
          </p:nvCxnSpPr>
          <p:spPr bwMode="auto">
            <a:xfrm flipH="1">
              <a:off x="5208828" y="2708920"/>
              <a:ext cx="1872208" cy="208823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Gerader Verbinder 7"/>
            <p:cNvCxnSpPr/>
            <p:nvPr/>
          </p:nvCxnSpPr>
          <p:spPr bwMode="auto">
            <a:xfrm>
              <a:off x="5208828" y="4797152"/>
              <a:ext cx="3816424" cy="100811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Gerader Verbinder 9"/>
            <p:cNvCxnSpPr/>
            <p:nvPr/>
          </p:nvCxnSpPr>
          <p:spPr bwMode="auto">
            <a:xfrm>
              <a:off x="7081036" y="2708920"/>
              <a:ext cx="1944216" cy="3096344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Gerader Verbinder 11"/>
            <p:cNvCxnSpPr/>
            <p:nvPr/>
          </p:nvCxnSpPr>
          <p:spPr bwMode="auto">
            <a:xfrm>
              <a:off x="5208828" y="4797152"/>
              <a:ext cx="3168352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9" name="Gerade Verbindung 18"/>
          <p:cNvCxnSpPr/>
          <p:nvPr/>
        </p:nvCxnSpPr>
        <p:spPr bwMode="auto">
          <a:xfrm>
            <a:off x="4427984" y="2348880"/>
            <a:ext cx="216024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auto">
          <a:xfrm>
            <a:off x="3689350" y="3140968"/>
            <a:ext cx="1458714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 bwMode="auto">
          <a:xfrm>
            <a:off x="2915816" y="4010044"/>
            <a:ext cx="2736304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 bwMode="auto">
          <a:xfrm>
            <a:off x="5412956" y="4797152"/>
            <a:ext cx="81522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6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Triangle</a:t>
            </a:r>
            <a:r>
              <a:rPr lang="de-DE" dirty="0" smtClean="0"/>
              <a:t> </a:t>
            </a:r>
            <a:r>
              <a:rPr lang="de-DE" dirty="0" err="1" smtClean="0"/>
              <a:t>Rasterisation</a:t>
            </a:r>
            <a:endParaRPr lang="de-DE" dirty="0"/>
          </a:p>
        </p:txBody>
      </p:sp>
      <p:pic>
        <p:nvPicPr>
          <p:cNvPr id="9" name="Picture 2" descr="http://4.bp.blogspot.com/_eSI-yT7jCRc/S7u9sOPS1DI/AAAAAAAAAVI/cawlKCyO6pY/s1600/Grid%2520Pattern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862523"/>
            <a:ext cx="4124862" cy="429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ieren 10"/>
          <p:cNvGrpSpPr/>
          <p:nvPr/>
        </p:nvGrpSpPr>
        <p:grpSpPr>
          <a:xfrm>
            <a:off x="2843807" y="2226409"/>
            <a:ext cx="3447213" cy="2796796"/>
            <a:chOff x="5208828" y="2708920"/>
            <a:chExt cx="3816424" cy="3096344"/>
          </a:xfrm>
        </p:grpSpPr>
        <p:cxnSp>
          <p:nvCxnSpPr>
            <p:cNvPr id="13" name="Gerader Verbinder 5"/>
            <p:cNvCxnSpPr/>
            <p:nvPr/>
          </p:nvCxnSpPr>
          <p:spPr bwMode="auto">
            <a:xfrm flipH="1">
              <a:off x="5208828" y="2708920"/>
              <a:ext cx="1872208" cy="208823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Gerader Verbinder 7"/>
            <p:cNvCxnSpPr/>
            <p:nvPr/>
          </p:nvCxnSpPr>
          <p:spPr bwMode="auto">
            <a:xfrm>
              <a:off x="5208828" y="4797152"/>
              <a:ext cx="3816424" cy="100811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Gerader Verbinder 9"/>
            <p:cNvCxnSpPr/>
            <p:nvPr/>
          </p:nvCxnSpPr>
          <p:spPr bwMode="auto">
            <a:xfrm>
              <a:off x="7081036" y="2708920"/>
              <a:ext cx="1944216" cy="3096344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Gerader Verbinder 11"/>
            <p:cNvCxnSpPr/>
            <p:nvPr/>
          </p:nvCxnSpPr>
          <p:spPr bwMode="auto">
            <a:xfrm>
              <a:off x="5208828" y="4797152"/>
              <a:ext cx="3168352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9" name="Gerade Verbindung 18"/>
          <p:cNvCxnSpPr/>
          <p:nvPr/>
        </p:nvCxnSpPr>
        <p:spPr bwMode="auto">
          <a:xfrm>
            <a:off x="4427984" y="2348880"/>
            <a:ext cx="216024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auto">
          <a:xfrm>
            <a:off x="3689350" y="3140968"/>
            <a:ext cx="1458714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 bwMode="auto">
          <a:xfrm>
            <a:off x="2915816" y="4010044"/>
            <a:ext cx="2736304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/>
        </p:nvCxnSpPr>
        <p:spPr bwMode="auto">
          <a:xfrm>
            <a:off x="5412956" y="4797152"/>
            <a:ext cx="81522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Rechteck 4"/>
          <p:cNvSpPr/>
          <p:nvPr/>
        </p:nvSpPr>
        <p:spPr bwMode="auto">
          <a:xfrm>
            <a:off x="3701142" y="1926940"/>
            <a:ext cx="815228" cy="843879"/>
          </a:xfrm>
          <a:prstGeom prst="rect">
            <a:avLst/>
          </a:prstGeom>
          <a:solidFill>
            <a:srgbClr val="FDCA00">
              <a:alpha val="34118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4548860" y="1937049"/>
            <a:ext cx="815228" cy="843879"/>
          </a:xfrm>
          <a:prstGeom prst="rect">
            <a:avLst/>
          </a:prstGeom>
          <a:solidFill>
            <a:srgbClr val="FDCA00">
              <a:alpha val="34118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720768" y="2747574"/>
            <a:ext cx="815228" cy="843879"/>
          </a:xfrm>
          <a:prstGeom prst="rect">
            <a:avLst/>
          </a:prstGeom>
          <a:solidFill>
            <a:srgbClr val="FDCA00">
              <a:alpha val="34118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535996" y="2747573"/>
            <a:ext cx="815228" cy="843879"/>
          </a:xfrm>
          <a:prstGeom prst="rect">
            <a:avLst/>
          </a:prstGeom>
          <a:solidFill>
            <a:srgbClr val="FDCA00">
              <a:alpha val="34118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2898558" y="3588104"/>
            <a:ext cx="815228" cy="843879"/>
          </a:xfrm>
          <a:prstGeom prst="rect">
            <a:avLst/>
          </a:prstGeom>
          <a:solidFill>
            <a:srgbClr val="FDCA00">
              <a:alpha val="34118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3713786" y="3614915"/>
            <a:ext cx="815228" cy="843879"/>
          </a:xfrm>
          <a:prstGeom prst="rect">
            <a:avLst/>
          </a:prstGeom>
          <a:solidFill>
            <a:srgbClr val="FDCA00">
              <a:alpha val="34118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4567413" y="3578734"/>
            <a:ext cx="815228" cy="843879"/>
          </a:xfrm>
          <a:prstGeom prst="rect">
            <a:avLst/>
          </a:prstGeom>
          <a:solidFill>
            <a:srgbClr val="FDCA00">
              <a:alpha val="34118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5382641" y="3580653"/>
            <a:ext cx="815228" cy="843879"/>
          </a:xfrm>
          <a:prstGeom prst="rect">
            <a:avLst/>
          </a:prstGeom>
          <a:solidFill>
            <a:srgbClr val="FDCA00">
              <a:alpha val="34118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5391837" y="4424532"/>
            <a:ext cx="815228" cy="843879"/>
          </a:xfrm>
          <a:prstGeom prst="rect">
            <a:avLst/>
          </a:prstGeom>
          <a:solidFill>
            <a:srgbClr val="FDCA00">
              <a:alpha val="34118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29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Calculate intersection with all grid lines</a:t>
            </a:r>
          </a:p>
          <a:p>
            <a:endParaRPr lang="en-US" dirty="0"/>
          </a:p>
          <a:p>
            <a:r>
              <a:rPr lang="en-US" dirty="0" smtClean="0"/>
              <a:t>For each row</a:t>
            </a:r>
          </a:p>
          <a:p>
            <a:pPr lvl="1"/>
            <a:r>
              <a:rPr lang="en-US" dirty="0" smtClean="0"/>
              <a:t>Left extent is the minimal intersection point</a:t>
            </a:r>
          </a:p>
          <a:p>
            <a:pPr lvl="1"/>
            <a:r>
              <a:rPr lang="en-US" dirty="0" smtClean="0"/>
              <a:t>Right extent is the maximal intersection point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Triangle</a:t>
            </a:r>
            <a:r>
              <a:rPr lang="de-DE" dirty="0" smtClean="0"/>
              <a:t> </a:t>
            </a:r>
            <a:r>
              <a:rPr lang="de-DE" dirty="0" err="1" smtClean="0"/>
              <a:t>Rasterisation</a:t>
            </a:r>
            <a:endParaRPr lang="de-DE" dirty="0"/>
          </a:p>
        </p:txBody>
      </p:sp>
      <p:pic>
        <p:nvPicPr>
          <p:cNvPr id="9" name="Picture 2" descr="http://4.bp.blogspot.com/_eSI-yT7jCRc/S7u9sOPS1DI/AAAAAAAAAVI/cawlKCyO6pY/s1600/Grid%2520Pattern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862523"/>
            <a:ext cx="4124862" cy="429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ieren 10"/>
          <p:cNvGrpSpPr/>
          <p:nvPr/>
        </p:nvGrpSpPr>
        <p:grpSpPr>
          <a:xfrm>
            <a:off x="2843807" y="2226409"/>
            <a:ext cx="3447213" cy="2796796"/>
            <a:chOff x="5208828" y="2708920"/>
            <a:chExt cx="3816424" cy="3096344"/>
          </a:xfrm>
        </p:grpSpPr>
        <p:cxnSp>
          <p:nvCxnSpPr>
            <p:cNvPr id="13" name="Gerader Verbinder 5"/>
            <p:cNvCxnSpPr/>
            <p:nvPr/>
          </p:nvCxnSpPr>
          <p:spPr bwMode="auto">
            <a:xfrm flipH="1">
              <a:off x="5208828" y="2708920"/>
              <a:ext cx="1872208" cy="208823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Gerader Verbinder 7"/>
            <p:cNvCxnSpPr/>
            <p:nvPr/>
          </p:nvCxnSpPr>
          <p:spPr bwMode="auto">
            <a:xfrm>
              <a:off x="5208828" y="4797152"/>
              <a:ext cx="3816424" cy="100811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Gerader Verbinder 9"/>
            <p:cNvCxnSpPr/>
            <p:nvPr/>
          </p:nvCxnSpPr>
          <p:spPr bwMode="auto">
            <a:xfrm>
              <a:off x="7081036" y="2708920"/>
              <a:ext cx="1944216" cy="3096344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Gerader Verbinder 11"/>
            <p:cNvCxnSpPr/>
            <p:nvPr/>
          </p:nvCxnSpPr>
          <p:spPr bwMode="auto">
            <a:xfrm>
              <a:off x="5208828" y="4797152"/>
              <a:ext cx="3168352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Ellipse 5"/>
          <p:cNvSpPr/>
          <p:nvPr/>
        </p:nvSpPr>
        <p:spPr bwMode="auto">
          <a:xfrm>
            <a:off x="4444790" y="2136306"/>
            <a:ext cx="180206" cy="18020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Ellipse 30"/>
          <p:cNvSpPr/>
          <p:nvPr/>
        </p:nvSpPr>
        <p:spPr bwMode="auto">
          <a:xfrm>
            <a:off x="3959746" y="2672730"/>
            <a:ext cx="180206" cy="18020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2" name="Ellipse 31"/>
          <p:cNvSpPr/>
          <p:nvPr/>
        </p:nvSpPr>
        <p:spPr bwMode="auto">
          <a:xfrm>
            <a:off x="4823842" y="2674099"/>
            <a:ext cx="180206" cy="18020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3" name="Ellipse 32"/>
          <p:cNvSpPr/>
          <p:nvPr/>
        </p:nvSpPr>
        <p:spPr bwMode="auto">
          <a:xfrm>
            <a:off x="3599247" y="3079411"/>
            <a:ext cx="180206" cy="18020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4" name="Ellipse 33"/>
          <p:cNvSpPr/>
          <p:nvPr/>
        </p:nvSpPr>
        <p:spPr bwMode="auto">
          <a:xfrm>
            <a:off x="5292080" y="3501008"/>
            <a:ext cx="180206" cy="18020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5" name="Ellipse 34"/>
          <p:cNvSpPr/>
          <p:nvPr/>
        </p:nvSpPr>
        <p:spPr bwMode="auto">
          <a:xfrm>
            <a:off x="5811376" y="4328914"/>
            <a:ext cx="180206" cy="18020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6" name="Ellipse 35"/>
          <p:cNvSpPr/>
          <p:nvPr/>
        </p:nvSpPr>
        <p:spPr bwMode="auto">
          <a:xfrm>
            <a:off x="6111807" y="4842999"/>
            <a:ext cx="180206" cy="18020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7" name="Ellipse 36"/>
          <p:cNvSpPr/>
          <p:nvPr/>
        </p:nvSpPr>
        <p:spPr bwMode="auto">
          <a:xfrm>
            <a:off x="5292080" y="4688954"/>
            <a:ext cx="180206" cy="18020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8" name="Ellipse 37"/>
          <p:cNvSpPr/>
          <p:nvPr/>
        </p:nvSpPr>
        <p:spPr bwMode="auto">
          <a:xfrm>
            <a:off x="4456096" y="4477809"/>
            <a:ext cx="180206" cy="18020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9" name="Ellipse 38"/>
          <p:cNvSpPr/>
          <p:nvPr/>
        </p:nvSpPr>
        <p:spPr bwMode="auto">
          <a:xfrm>
            <a:off x="3930259" y="4328914"/>
            <a:ext cx="180206" cy="18020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0" name="Ellipse 39"/>
          <p:cNvSpPr/>
          <p:nvPr/>
        </p:nvSpPr>
        <p:spPr bwMode="auto">
          <a:xfrm>
            <a:off x="3599247" y="4238811"/>
            <a:ext cx="180206" cy="18020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1" name="Ellipse 40"/>
          <p:cNvSpPr/>
          <p:nvPr/>
        </p:nvSpPr>
        <p:spPr bwMode="auto">
          <a:xfrm>
            <a:off x="2753704" y="4022517"/>
            <a:ext cx="180206" cy="18020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2" name="Ellipse 41"/>
          <p:cNvSpPr/>
          <p:nvPr/>
        </p:nvSpPr>
        <p:spPr bwMode="auto">
          <a:xfrm>
            <a:off x="3203848" y="3501008"/>
            <a:ext cx="180206" cy="18020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64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Triangle</a:t>
            </a:r>
            <a:r>
              <a:rPr lang="de-DE" dirty="0" smtClean="0"/>
              <a:t> </a:t>
            </a:r>
            <a:r>
              <a:rPr lang="de-DE" dirty="0" err="1" smtClean="0"/>
              <a:t>Rasterisation</a:t>
            </a:r>
            <a:endParaRPr lang="de-DE" dirty="0"/>
          </a:p>
        </p:txBody>
      </p:sp>
      <p:pic>
        <p:nvPicPr>
          <p:cNvPr id="9" name="Picture 2" descr="http://4.bp.blogspot.com/_eSI-yT7jCRc/S7u9sOPS1DI/AAAAAAAAAVI/cawlKCyO6pY/s1600/Grid%2520Pattern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862523"/>
            <a:ext cx="4124862" cy="429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ieren 10"/>
          <p:cNvGrpSpPr/>
          <p:nvPr/>
        </p:nvGrpSpPr>
        <p:grpSpPr>
          <a:xfrm>
            <a:off x="2843807" y="2226409"/>
            <a:ext cx="3447213" cy="2796796"/>
            <a:chOff x="5208828" y="2708920"/>
            <a:chExt cx="3816424" cy="3096344"/>
          </a:xfrm>
        </p:grpSpPr>
        <p:cxnSp>
          <p:nvCxnSpPr>
            <p:cNvPr id="13" name="Gerader Verbinder 5"/>
            <p:cNvCxnSpPr/>
            <p:nvPr/>
          </p:nvCxnSpPr>
          <p:spPr bwMode="auto">
            <a:xfrm flipH="1">
              <a:off x="5208828" y="2708920"/>
              <a:ext cx="1872208" cy="208823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Gerader Verbinder 7"/>
            <p:cNvCxnSpPr/>
            <p:nvPr/>
          </p:nvCxnSpPr>
          <p:spPr bwMode="auto">
            <a:xfrm>
              <a:off x="5208828" y="4797152"/>
              <a:ext cx="3816424" cy="100811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Gerader Verbinder 9"/>
            <p:cNvCxnSpPr/>
            <p:nvPr/>
          </p:nvCxnSpPr>
          <p:spPr bwMode="auto">
            <a:xfrm>
              <a:off x="7081036" y="2708920"/>
              <a:ext cx="1944216" cy="3096344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Gerader Verbinder 11"/>
            <p:cNvCxnSpPr/>
            <p:nvPr/>
          </p:nvCxnSpPr>
          <p:spPr bwMode="auto">
            <a:xfrm>
              <a:off x="5208828" y="4797152"/>
              <a:ext cx="3168352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Ellipse 5"/>
          <p:cNvSpPr/>
          <p:nvPr/>
        </p:nvSpPr>
        <p:spPr bwMode="auto">
          <a:xfrm>
            <a:off x="4444790" y="2136306"/>
            <a:ext cx="180206" cy="18020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Ellipse 30"/>
          <p:cNvSpPr/>
          <p:nvPr/>
        </p:nvSpPr>
        <p:spPr bwMode="auto">
          <a:xfrm>
            <a:off x="3959746" y="2672730"/>
            <a:ext cx="180206" cy="18020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2" name="Ellipse 31"/>
          <p:cNvSpPr/>
          <p:nvPr/>
        </p:nvSpPr>
        <p:spPr bwMode="auto">
          <a:xfrm>
            <a:off x="4823842" y="2674099"/>
            <a:ext cx="180206" cy="18020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3" name="Ellipse 32"/>
          <p:cNvSpPr/>
          <p:nvPr/>
        </p:nvSpPr>
        <p:spPr bwMode="auto">
          <a:xfrm>
            <a:off x="3599247" y="3079411"/>
            <a:ext cx="180206" cy="18020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4" name="Ellipse 33"/>
          <p:cNvSpPr/>
          <p:nvPr/>
        </p:nvSpPr>
        <p:spPr bwMode="auto">
          <a:xfrm>
            <a:off x="5292080" y="3501008"/>
            <a:ext cx="180206" cy="18020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5" name="Ellipse 34"/>
          <p:cNvSpPr/>
          <p:nvPr/>
        </p:nvSpPr>
        <p:spPr bwMode="auto">
          <a:xfrm>
            <a:off x="5811376" y="4328914"/>
            <a:ext cx="180206" cy="18020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6" name="Ellipse 35"/>
          <p:cNvSpPr/>
          <p:nvPr/>
        </p:nvSpPr>
        <p:spPr bwMode="auto">
          <a:xfrm>
            <a:off x="6111807" y="4842999"/>
            <a:ext cx="180206" cy="18020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7" name="Ellipse 36"/>
          <p:cNvSpPr/>
          <p:nvPr/>
        </p:nvSpPr>
        <p:spPr bwMode="auto">
          <a:xfrm>
            <a:off x="5292080" y="4688954"/>
            <a:ext cx="180206" cy="18020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8" name="Ellipse 37"/>
          <p:cNvSpPr/>
          <p:nvPr/>
        </p:nvSpPr>
        <p:spPr bwMode="auto">
          <a:xfrm>
            <a:off x="4456096" y="4477809"/>
            <a:ext cx="180206" cy="18020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9" name="Ellipse 38"/>
          <p:cNvSpPr/>
          <p:nvPr/>
        </p:nvSpPr>
        <p:spPr bwMode="auto">
          <a:xfrm>
            <a:off x="3930259" y="4328914"/>
            <a:ext cx="180206" cy="18020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0" name="Ellipse 39"/>
          <p:cNvSpPr/>
          <p:nvPr/>
        </p:nvSpPr>
        <p:spPr bwMode="auto">
          <a:xfrm>
            <a:off x="3599247" y="4238811"/>
            <a:ext cx="180206" cy="18020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1" name="Ellipse 40"/>
          <p:cNvSpPr/>
          <p:nvPr/>
        </p:nvSpPr>
        <p:spPr bwMode="auto">
          <a:xfrm>
            <a:off x="2753704" y="4022517"/>
            <a:ext cx="180206" cy="18020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2" name="Ellipse 41"/>
          <p:cNvSpPr/>
          <p:nvPr/>
        </p:nvSpPr>
        <p:spPr bwMode="auto">
          <a:xfrm>
            <a:off x="3203848" y="3501008"/>
            <a:ext cx="180206" cy="18020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3701142" y="1926940"/>
            <a:ext cx="815228" cy="843879"/>
          </a:xfrm>
          <a:prstGeom prst="rect">
            <a:avLst/>
          </a:prstGeom>
          <a:solidFill>
            <a:srgbClr val="FDCA00">
              <a:alpha val="34118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4540155" y="1926940"/>
            <a:ext cx="815228" cy="843879"/>
          </a:xfrm>
          <a:prstGeom prst="rect">
            <a:avLst/>
          </a:prstGeom>
          <a:solidFill>
            <a:srgbClr val="FDCA00">
              <a:alpha val="34118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2874122" y="2747232"/>
            <a:ext cx="815228" cy="843879"/>
          </a:xfrm>
          <a:prstGeom prst="rect">
            <a:avLst/>
          </a:prstGeom>
          <a:solidFill>
            <a:srgbClr val="FDCA00">
              <a:alpha val="34118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3701142" y="2762833"/>
            <a:ext cx="815228" cy="843879"/>
          </a:xfrm>
          <a:prstGeom prst="rect">
            <a:avLst/>
          </a:prstGeom>
          <a:solidFill>
            <a:srgbClr val="FDCA00">
              <a:alpha val="34118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4546845" y="2747231"/>
            <a:ext cx="815228" cy="843879"/>
          </a:xfrm>
          <a:prstGeom prst="rect">
            <a:avLst/>
          </a:prstGeom>
          <a:solidFill>
            <a:srgbClr val="FDCA00">
              <a:alpha val="34118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2895715" y="3581218"/>
            <a:ext cx="815228" cy="843879"/>
          </a:xfrm>
          <a:prstGeom prst="rect">
            <a:avLst/>
          </a:prstGeom>
          <a:solidFill>
            <a:srgbClr val="FDCA00">
              <a:alpha val="34118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3710943" y="3588104"/>
            <a:ext cx="815228" cy="843879"/>
          </a:xfrm>
          <a:prstGeom prst="rect">
            <a:avLst/>
          </a:prstGeom>
          <a:solidFill>
            <a:srgbClr val="FDCA00">
              <a:alpha val="34118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4540155" y="3614915"/>
            <a:ext cx="815228" cy="843879"/>
          </a:xfrm>
          <a:prstGeom prst="rect">
            <a:avLst/>
          </a:prstGeom>
          <a:solidFill>
            <a:srgbClr val="FDCA00">
              <a:alpha val="34118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3" name="Rechteck 42"/>
          <p:cNvSpPr/>
          <p:nvPr/>
        </p:nvSpPr>
        <p:spPr bwMode="auto">
          <a:xfrm>
            <a:off x="5378967" y="3608798"/>
            <a:ext cx="815228" cy="843879"/>
          </a:xfrm>
          <a:prstGeom prst="rect">
            <a:avLst/>
          </a:prstGeom>
          <a:solidFill>
            <a:srgbClr val="FDCA00">
              <a:alpha val="34118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4" name="Rechteck 43"/>
          <p:cNvSpPr/>
          <p:nvPr/>
        </p:nvSpPr>
        <p:spPr bwMode="auto">
          <a:xfrm>
            <a:off x="3709381" y="4419017"/>
            <a:ext cx="815228" cy="843879"/>
          </a:xfrm>
          <a:prstGeom prst="rect">
            <a:avLst/>
          </a:prstGeom>
          <a:solidFill>
            <a:srgbClr val="FDCA00">
              <a:alpha val="34118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4540155" y="4419016"/>
            <a:ext cx="815228" cy="843879"/>
          </a:xfrm>
          <a:prstGeom prst="rect">
            <a:avLst/>
          </a:prstGeom>
          <a:solidFill>
            <a:srgbClr val="FDCA00">
              <a:alpha val="34118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6" name="Rechteck 45"/>
          <p:cNvSpPr/>
          <p:nvPr/>
        </p:nvSpPr>
        <p:spPr bwMode="auto">
          <a:xfrm>
            <a:off x="5362073" y="4411776"/>
            <a:ext cx="815228" cy="843879"/>
          </a:xfrm>
          <a:prstGeom prst="rect">
            <a:avLst/>
          </a:prstGeom>
          <a:solidFill>
            <a:srgbClr val="FDCA00">
              <a:alpha val="34118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47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bounding</a:t>
            </a:r>
            <a:r>
              <a:rPr lang="de-DE" dirty="0" smtClean="0"/>
              <a:t> box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sphere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Defined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extents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x-z-Plane</a:t>
            </a:r>
          </a:p>
          <a:p>
            <a:endParaRPr lang="de-DE" dirty="0"/>
          </a:p>
          <a:p>
            <a:r>
              <a:rPr lang="de-DE" dirty="0" smtClean="0"/>
              <a:t>(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rectangle-sphere</a:t>
            </a:r>
            <a:r>
              <a:rPr lang="de-DE" dirty="0" smtClean="0"/>
              <a:t> </a:t>
            </a:r>
            <a:r>
              <a:rPr lang="de-DE" dirty="0" err="1" smtClean="0"/>
              <a:t>intersection</a:t>
            </a:r>
            <a:r>
              <a:rPr lang="de-DE" dirty="0"/>
              <a:t>)</a:t>
            </a: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Intersection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sphere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grid</a:t>
            </a:r>
            <a:endParaRPr lang="de-DE" dirty="0"/>
          </a:p>
        </p:txBody>
      </p:sp>
      <p:pic>
        <p:nvPicPr>
          <p:cNvPr id="5" name="Picture 2" descr="http://4.bp.blogspot.com/_eSI-yT7jCRc/S7u9sOPS1DI/AAAAAAAAAVI/cawlKCyO6pY/s1600/Grid%2520Patter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433464"/>
            <a:ext cx="2911889" cy="303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 bwMode="auto">
          <a:xfrm>
            <a:off x="6516216" y="3068960"/>
            <a:ext cx="1728192" cy="1728192"/>
          </a:xfrm>
          <a:prstGeom prst="rect">
            <a:avLst/>
          </a:prstGeom>
          <a:solidFill>
            <a:srgbClr val="FEE1AA">
              <a:alpha val="52941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660232" y="3501008"/>
            <a:ext cx="1152128" cy="115212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Ellipse 5"/>
          <p:cNvSpPr/>
          <p:nvPr/>
        </p:nvSpPr>
        <p:spPr bwMode="auto">
          <a:xfrm>
            <a:off x="6660232" y="3501008"/>
            <a:ext cx="1152128" cy="1152128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41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No</a:t>
            </a:r>
            <a:r>
              <a:rPr lang="de-DE" dirty="0" smtClean="0"/>
              <a:t> (at least not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exercise</a:t>
            </a:r>
            <a:r>
              <a:rPr lang="de-DE" dirty="0" smtClean="0"/>
              <a:t>)</a:t>
            </a:r>
          </a:p>
          <a:p>
            <a:endParaRPr lang="de-DE" dirty="0"/>
          </a:p>
          <a:p>
            <a:r>
              <a:rPr lang="de-DE" dirty="0" smtClean="0"/>
              <a:t>On a Core2 Duo @2.7 GHz,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intersection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mesh</a:t>
            </a:r>
            <a:r>
              <a:rPr lang="de-DE" dirty="0" smtClean="0"/>
              <a:t> </a:t>
            </a:r>
            <a:r>
              <a:rPr lang="de-DE" dirty="0" err="1" smtClean="0"/>
              <a:t>takes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0.908 </a:t>
            </a:r>
            <a:r>
              <a:rPr lang="de-DE" dirty="0" err="1" smtClean="0"/>
              <a:t>ms</a:t>
            </a:r>
            <a:r>
              <a:rPr lang="de-DE" dirty="0" smtClean="0"/>
              <a:t> in Release </a:t>
            </a:r>
            <a:r>
              <a:rPr lang="de-DE" dirty="0" err="1" smtClean="0"/>
              <a:t>mode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But,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production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, larger </a:t>
            </a:r>
            <a:r>
              <a:rPr lang="de-DE" dirty="0" err="1" smtClean="0"/>
              <a:t>meshes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,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could</a:t>
            </a:r>
            <a:r>
              <a:rPr lang="de-DE" dirty="0" smtClean="0"/>
              <a:t> </a:t>
            </a:r>
            <a:r>
              <a:rPr lang="de-DE" dirty="0" err="1" smtClean="0"/>
              <a:t>become</a:t>
            </a:r>
            <a:r>
              <a:rPr lang="de-DE" dirty="0" smtClean="0"/>
              <a:t> relevant</a:t>
            </a:r>
          </a:p>
          <a:p>
            <a:endParaRPr lang="de-DE" dirty="0"/>
          </a:p>
          <a:p>
            <a:r>
              <a:rPr lang="de-DE" dirty="0" smtClean="0"/>
              <a:t>(</a:t>
            </a:r>
            <a:r>
              <a:rPr lang="de-DE" dirty="0" err="1" smtClean="0"/>
              <a:t>Triangle-Sphere</a:t>
            </a:r>
            <a:r>
              <a:rPr lang="de-DE" dirty="0" smtClean="0"/>
              <a:t> </a:t>
            </a:r>
            <a:r>
              <a:rPr lang="de-DE" dirty="0" err="1" smtClean="0"/>
              <a:t>Intersection</a:t>
            </a:r>
            <a:r>
              <a:rPr lang="de-DE" dirty="0" smtClean="0"/>
              <a:t> </a:t>
            </a:r>
            <a:r>
              <a:rPr lang="de-DE" dirty="0" err="1" smtClean="0"/>
              <a:t>implemented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optimized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/>
              <a:t>Christer Ericson, </a:t>
            </a:r>
            <a:r>
              <a:rPr lang="de-DE" dirty="0">
                <a:hlinkClick r:id="rId2"/>
              </a:rPr>
              <a:t>http://realtimecollisiondetection.net/blog/?</a:t>
            </a:r>
            <a:r>
              <a:rPr lang="de-DE" dirty="0" smtClean="0">
                <a:hlinkClick r:id="rId2"/>
              </a:rPr>
              <a:t>p=103</a:t>
            </a:r>
            <a:r>
              <a:rPr lang="de-DE" dirty="0" smtClean="0"/>
              <a:t>)</a:t>
            </a:r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worth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532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exam is now scheduled for</a:t>
            </a:r>
          </a:p>
          <a:p>
            <a:endParaRPr lang="en-US" dirty="0"/>
          </a:p>
          <a:p>
            <a:r>
              <a:rPr lang="de-DE" dirty="0" err="1" smtClean="0"/>
              <a:t>Friday</a:t>
            </a:r>
            <a:r>
              <a:rPr lang="de-DE" dirty="0" smtClean="0"/>
              <a:t>, 06</a:t>
            </a:r>
            <a:r>
              <a:rPr lang="de-DE" dirty="0"/>
              <a:t>. </a:t>
            </a:r>
            <a:r>
              <a:rPr lang="de-DE" dirty="0" smtClean="0"/>
              <a:t>March 2015</a:t>
            </a:r>
          </a:p>
          <a:p>
            <a:r>
              <a:rPr lang="de-DE" dirty="0" smtClean="0"/>
              <a:t>09-11 AM</a:t>
            </a:r>
          </a:p>
          <a:p>
            <a:r>
              <a:rPr lang="de-DE" dirty="0" smtClean="0"/>
              <a:t>S101/A1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 2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284984"/>
            <a:ext cx="4002021" cy="300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3689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 smtClean="0"/>
              <a:t>Broad</a:t>
            </a:r>
            <a:r>
              <a:rPr lang="de-DE" dirty="0" smtClean="0"/>
              <a:t> Phase</a:t>
            </a:r>
          </a:p>
          <a:p>
            <a:endParaRPr lang="de-DE" dirty="0"/>
          </a:p>
          <a:p>
            <a:r>
              <a:rPr lang="de-DE" dirty="0" err="1" smtClean="0"/>
              <a:t>Rule</a:t>
            </a:r>
            <a:r>
              <a:rPr lang="de-DE" dirty="0" smtClean="0"/>
              <a:t> out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collisions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call</a:t>
            </a:r>
            <a:r>
              <a:rPr lang="de-DE" dirty="0" smtClean="0"/>
              <a:t> </a:t>
            </a:r>
            <a:r>
              <a:rPr lang="de-DE" dirty="0" err="1" smtClean="0"/>
              <a:t>narrow</a:t>
            </a:r>
            <a:r>
              <a:rPr lang="de-DE" dirty="0" smtClean="0"/>
              <a:t> </a:t>
            </a:r>
            <a:r>
              <a:rPr lang="de-DE" dirty="0" err="1" smtClean="0"/>
              <a:t>phase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separation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not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proven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spatial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structures</a:t>
            </a:r>
            <a:r>
              <a:rPr lang="de-DE" dirty="0" smtClean="0"/>
              <a:t> (</a:t>
            </a:r>
            <a:r>
              <a:rPr lang="de-DE" dirty="0" err="1" smtClean="0"/>
              <a:t>grid</a:t>
            </a:r>
            <a:r>
              <a:rPr lang="de-DE" dirty="0" smtClean="0"/>
              <a:t>, </a:t>
            </a:r>
            <a:r>
              <a:rPr lang="de-DE" dirty="0" err="1" smtClean="0"/>
              <a:t>octree</a:t>
            </a:r>
            <a:r>
              <a:rPr lang="de-DE" dirty="0" smtClean="0"/>
              <a:t>, etc.)</a:t>
            </a:r>
          </a:p>
          <a:p>
            <a:pPr lvl="1"/>
            <a:r>
              <a:rPr lang="de-DE" dirty="0" err="1" smtClean="0"/>
              <a:t>Use</a:t>
            </a:r>
            <a:r>
              <a:rPr lang="de-DE" dirty="0"/>
              <a:t> </a:t>
            </a:r>
            <a:r>
              <a:rPr lang="de-DE" dirty="0" err="1" smtClean="0"/>
              <a:t>bounding</a:t>
            </a:r>
            <a:r>
              <a:rPr lang="de-DE" dirty="0" smtClean="0"/>
              <a:t> </a:t>
            </a:r>
            <a:r>
              <a:rPr lang="de-DE" dirty="0" err="1" smtClean="0"/>
              <a:t>volumes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bounding</a:t>
            </a:r>
            <a:r>
              <a:rPr lang="de-DE" dirty="0" smtClean="0"/>
              <a:t> </a:t>
            </a:r>
            <a:r>
              <a:rPr lang="de-DE" dirty="0" err="1" smtClean="0"/>
              <a:t>volume</a:t>
            </a:r>
            <a:r>
              <a:rPr lang="de-DE" dirty="0" smtClean="0"/>
              <a:t> </a:t>
            </a:r>
            <a:r>
              <a:rPr lang="de-DE" dirty="0" err="1" smtClean="0"/>
              <a:t>hierarchies</a:t>
            </a:r>
            <a:r>
              <a:rPr lang="de-DE" dirty="0" smtClean="0"/>
              <a:t>)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smtClean="0"/>
              <a:t>Narrow Phase</a:t>
            </a:r>
          </a:p>
          <a:p>
            <a:endParaRPr lang="de-DE" dirty="0"/>
          </a:p>
          <a:p>
            <a:r>
              <a:rPr lang="de-DE" dirty="0" smtClean="0"/>
              <a:t>Check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exact</a:t>
            </a:r>
            <a:r>
              <a:rPr lang="de-DE" dirty="0" smtClean="0"/>
              <a:t> </a:t>
            </a:r>
            <a:r>
              <a:rPr lang="de-DE" dirty="0" err="1" smtClean="0"/>
              <a:t>collisions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exact</a:t>
            </a:r>
            <a:r>
              <a:rPr lang="de-DE" dirty="0" smtClean="0"/>
              <a:t> </a:t>
            </a:r>
            <a:r>
              <a:rPr lang="de-DE" dirty="0" err="1" smtClean="0"/>
              <a:t>tests</a:t>
            </a:r>
            <a:endParaRPr lang="de-DE" dirty="0" smtClean="0"/>
          </a:p>
          <a:p>
            <a:pPr lvl="1"/>
            <a:r>
              <a:rPr lang="de-DE" dirty="0" smtClean="0"/>
              <a:t>E.g. </a:t>
            </a:r>
            <a:r>
              <a:rPr lang="de-DE" dirty="0" err="1" smtClean="0"/>
              <a:t>based</a:t>
            </a:r>
            <a:r>
              <a:rPr lang="de-DE" dirty="0" smtClean="0"/>
              <a:t> on SAT</a:t>
            </a:r>
          </a:p>
          <a:p>
            <a:pPr lvl="1"/>
            <a:endParaRPr lang="de-DE" dirty="0"/>
          </a:p>
          <a:p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much</a:t>
            </a:r>
            <a:r>
              <a:rPr lang="de-DE" dirty="0" smtClean="0"/>
              <a:t> </a:t>
            </a:r>
            <a:r>
              <a:rPr lang="de-DE" dirty="0" err="1" smtClean="0"/>
              <a:t>slower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broad</a:t>
            </a:r>
            <a:r>
              <a:rPr lang="de-DE" dirty="0" smtClean="0"/>
              <a:t> </a:t>
            </a:r>
            <a:r>
              <a:rPr lang="de-DE" dirty="0" err="1" smtClean="0"/>
              <a:t>phase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therefore</a:t>
            </a:r>
            <a:r>
              <a:rPr lang="de-DE" dirty="0" smtClean="0"/>
              <a:t> </a:t>
            </a:r>
            <a:r>
              <a:rPr lang="de-DE" dirty="0" err="1" smtClean="0"/>
              <a:t>seldomly</a:t>
            </a:r>
            <a:r>
              <a:rPr lang="de-DE" dirty="0" smtClean="0"/>
              <a:t> </a:t>
            </a:r>
            <a:r>
              <a:rPr lang="de-DE" dirty="0" err="1" smtClean="0"/>
              <a:t>called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collision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resolver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Broad</a:t>
            </a:r>
            <a:r>
              <a:rPr lang="de-DE" dirty="0" smtClean="0"/>
              <a:t> Phase vs. Narrow Phase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17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Fixed Time </a:t>
            </a:r>
            <a:r>
              <a:rPr lang="de-DE" dirty="0" err="1" smtClean="0"/>
              <a:t>Step</a:t>
            </a:r>
            <a:endParaRPr lang="de-DE" dirty="0" smtClean="0"/>
          </a:p>
          <a:p>
            <a:pPr lvl="1"/>
            <a:r>
              <a:rPr lang="de-DE" dirty="0" smtClean="0"/>
              <a:t>Explicit Time </a:t>
            </a:r>
            <a:r>
              <a:rPr lang="de-DE" dirty="0" err="1" smtClean="0"/>
              <a:t>Step</a:t>
            </a:r>
            <a:r>
              <a:rPr lang="de-DE" dirty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Our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method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(Semi-)Implicit Time Step Method</a:t>
            </a:r>
          </a:p>
          <a:p>
            <a:pPr lvl="2"/>
            <a:r>
              <a:rPr lang="de-DE" dirty="0" smtClean="0"/>
              <a:t>Try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predict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times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collisions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handle </a:t>
            </a:r>
            <a:r>
              <a:rPr lang="de-DE" dirty="0" err="1" smtClean="0"/>
              <a:t>them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beginning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Adaptive Time </a:t>
            </a:r>
            <a:r>
              <a:rPr lang="de-DE" dirty="0" err="1" smtClean="0"/>
              <a:t>Step</a:t>
            </a:r>
            <a:endParaRPr lang="de-DE" dirty="0" smtClean="0"/>
          </a:p>
          <a:p>
            <a:pPr lvl="1"/>
            <a:r>
              <a:rPr lang="de-DE" dirty="0" err="1"/>
              <a:t>Retroactive</a:t>
            </a:r>
            <a:r>
              <a:rPr lang="de-DE" dirty="0"/>
              <a:t> </a:t>
            </a:r>
            <a:r>
              <a:rPr lang="de-DE" dirty="0" err="1" smtClean="0"/>
              <a:t>Detection</a:t>
            </a:r>
            <a:endParaRPr lang="de-DE" dirty="0" smtClean="0"/>
          </a:p>
          <a:p>
            <a:pPr lvl="2"/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interpenetration</a:t>
            </a:r>
            <a:r>
              <a:rPr lang="de-DE" dirty="0" smtClean="0"/>
              <a:t> at t +</a:t>
            </a:r>
            <a:r>
              <a:rPr lang="de-DE" dirty="0" err="1" smtClean="0"/>
              <a:t>deltaT</a:t>
            </a:r>
            <a:r>
              <a:rPr lang="de-DE" dirty="0" smtClean="0"/>
              <a:t>,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deltaT</a:t>
            </a:r>
            <a:r>
              <a:rPr lang="de-DE" dirty="0" smtClean="0"/>
              <a:t> *= 0.5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retry</a:t>
            </a:r>
            <a:endParaRPr lang="de-DE" dirty="0" smtClean="0"/>
          </a:p>
          <a:p>
            <a:pPr lvl="1"/>
            <a:r>
              <a:rPr lang="de-DE" dirty="0" err="1"/>
              <a:t>Conservative</a:t>
            </a:r>
            <a:r>
              <a:rPr lang="de-DE" dirty="0"/>
              <a:t> </a:t>
            </a:r>
            <a:r>
              <a:rPr lang="de-DE" dirty="0" err="1"/>
              <a:t>Advancement</a:t>
            </a:r>
            <a:endParaRPr lang="de-DE" dirty="0"/>
          </a:p>
          <a:p>
            <a:pPr lvl="2"/>
            <a:r>
              <a:rPr lang="de-DE" dirty="0" err="1" smtClean="0"/>
              <a:t>Predict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time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collision</a:t>
            </a:r>
            <a:endParaRPr lang="de-DE" dirty="0" smtClean="0"/>
          </a:p>
          <a:p>
            <a:pPr lvl="2"/>
            <a:r>
              <a:rPr lang="de-DE" dirty="0" err="1" smtClean="0"/>
              <a:t>Advance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time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Time Handling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005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Check if an object moved through another in the frame</a:t>
            </a:r>
          </a:p>
          <a:p>
            <a:pPr lvl="1"/>
            <a:r>
              <a:rPr lang="fi-FI" dirty="0" smtClean="0"/>
              <a:t>On </a:t>
            </a:r>
            <a:r>
              <a:rPr lang="fi-FI" dirty="0" err="1" smtClean="0"/>
              <a:t>one</a:t>
            </a:r>
            <a:r>
              <a:rPr lang="fi-FI" dirty="0" smtClean="0"/>
              <a:t> side </a:t>
            </a:r>
            <a:r>
              <a:rPr lang="fi-FI" dirty="0" err="1" smtClean="0"/>
              <a:t>before</a:t>
            </a:r>
            <a:r>
              <a:rPr lang="fi-FI" dirty="0" smtClean="0"/>
              <a:t>, on </a:t>
            </a:r>
            <a:r>
              <a:rPr lang="fi-FI" dirty="0" err="1" smtClean="0"/>
              <a:t>one</a:t>
            </a:r>
            <a:r>
              <a:rPr lang="fi-FI" dirty="0" smtClean="0"/>
              <a:t> side </a:t>
            </a:r>
            <a:r>
              <a:rPr lang="fi-FI" dirty="0" err="1" smtClean="0"/>
              <a:t>after</a:t>
            </a:r>
            <a:endParaRPr lang="fi-FI" dirty="0" smtClean="0"/>
          </a:p>
          <a:p>
            <a:pPr lvl="1"/>
            <a:r>
              <a:rPr lang="fi-FI" dirty="0" err="1" smtClean="0"/>
              <a:t>Swept</a:t>
            </a:r>
            <a:r>
              <a:rPr lang="fi-FI" dirty="0" smtClean="0"/>
              <a:t> </a:t>
            </a:r>
            <a:r>
              <a:rPr lang="fi-FI" dirty="0" err="1" smtClean="0"/>
              <a:t>shape</a:t>
            </a:r>
            <a:r>
              <a:rPr lang="fi-FI" dirty="0" smtClean="0"/>
              <a:t> </a:t>
            </a:r>
            <a:r>
              <a:rPr lang="fi-FI" dirty="0" err="1" smtClean="0"/>
              <a:t>algorithms</a:t>
            </a:r>
            <a:endParaRPr lang="fi-FI" dirty="0" smtClean="0"/>
          </a:p>
          <a:p>
            <a:pPr lvl="1"/>
            <a:endParaRPr lang="fi-FI" dirty="0"/>
          </a:p>
          <a:p>
            <a:r>
              <a:rPr lang="fi-FI" dirty="0" smtClean="0"/>
              <a:t>Time of impact ordering</a:t>
            </a:r>
          </a:p>
          <a:p>
            <a:endParaRPr lang="fi-FI" dirty="0"/>
          </a:p>
          <a:p>
            <a:r>
              <a:rPr lang="fi-FI" dirty="0" smtClean="0"/>
              <a:t>Go to time of impact, resolve there</a:t>
            </a:r>
          </a:p>
          <a:p>
            <a:endParaRPr lang="fi-FI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Continuous</a:t>
            </a:r>
            <a:r>
              <a:rPr lang="de-DE" dirty="0" smtClean="0"/>
              <a:t> </a:t>
            </a:r>
            <a:r>
              <a:rPr lang="de-DE" dirty="0" err="1" smtClean="0"/>
              <a:t>Collision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 bwMode="auto">
          <a:xfrm>
            <a:off x="3779912" y="5085184"/>
            <a:ext cx="3600400" cy="28803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Ellipse 5"/>
          <p:cNvSpPr/>
          <p:nvPr/>
        </p:nvSpPr>
        <p:spPr bwMode="auto">
          <a:xfrm>
            <a:off x="3995936" y="4365104"/>
            <a:ext cx="576064" cy="576064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148064" y="5517232"/>
            <a:ext cx="576064" cy="576064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9" name="Gerade Verbindung 8"/>
          <p:cNvCxnSpPr/>
          <p:nvPr/>
        </p:nvCxnSpPr>
        <p:spPr bwMode="auto">
          <a:xfrm>
            <a:off x="4283968" y="4653136"/>
            <a:ext cx="1152128" cy="115212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 bwMode="auto">
          <a:xfrm flipV="1">
            <a:off x="4716016" y="4653136"/>
            <a:ext cx="432048" cy="43204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5148064" y="4437112"/>
            <a:ext cx="175343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Time Of Impact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87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Calculate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collider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Remove just </a:t>
            </a:r>
            <a:r>
              <a:rPr lang="de-DE" dirty="0" err="1" smtClean="0"/>
              <a:t>enough</a:t>
            </a:r>
            <a:r>
              <a:rPr lang="de-DE" dirty="0" smtClean="0"/>
              <a:t> </a:t>
            </a:r>
            <a:r>
              <a:rPr lang="de-DE" dirty="0" err="1" smtClean="0"/>
              <a:t>velocity</a:t>
            </a:r>
            <a:r>
              <a:rPr lang="de-DE" dirty="0" smtClean="0"/>
              <a:t> so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touch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frame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Speculative</a:t>
            </a:r>
            <a:r>
              <a:rPr lang="de-DE" dirty="0" smtClean="0"/>
              <a:t> </a:t>
            </a:r>
            <a:r>
              <a:rPr lang="de-DE" dirty="0" err="1" smtClean="0"/>
              <a:t>Contact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 bwMode="auto">
          <a:xfrm>
            <a:off x="4570452" y="3924672"/>
            <a:ext cx="3600400" cy="28803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Ellipse 5"/>
          <p:cNvSpPr/>
          <p:nvPr/>
        </p:nvSpPr>
        <p:spPr bwMode="auto">
          <a:xfrm>
            <a:off x="4572000" y="2780928"/>
            <a:ext cx="576064" cy="576064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6588224" y="4725144"/>
            <a:ext cx="576064" cy="576064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8" name="Gerade Verbindung 7"/>
          <p:cNvCxnSpPr/>
          <p:nvPr/>
        </p:nvCxnSpPr>
        <p:spPr bwMode="auto">
          <a:xfrm>
            <a:off x="4860032" y="3068960"/>
            <a:ext cx="2016224" cy="1944216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73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Calculate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collider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Remove just </a:t>
            </a:r>
            <a:r>
              <a:rPr lang="de-DE" dirty="0" err="1" smtClean="0"/>
              <a:t>enough</a:t>
            </a:r>
            <a:r>
              <a:rPr lang="de-DE" dirty="0" smtClean="0"/>
              <a:t> </a:t>
            </a:r>
            <a:r>
              <a:rPr lang="de-DE" dirty="0" err="1" smtClean="0"/>
              <a:t>velocity</a:t>
            </a:r>
            <a:r>
              <a:rPr lang="de-DE" dirty="0" smtClean="0"/>
              <a:t> so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touch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frame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Speculative</a:t>
            </a:r>
            <a:r>
              <a:rPr lang="de-DE" dirty="0" smtClean="0"/>
              <a:t> </a:t>
            </a:r>
            <a:r>
              <a:rPr lang="de-DE" dirty="0" err="1" smtClean="0"/>
              <a:t>Contact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 bwMode="auto">
          <a:xfrm>
            <a:off x="4570452" y="3924672"/>
            <a:ext cx="3600400" cy="28803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Ellipse 5"/>
          <p:cNvSpPr/>
          <p:nvPr/>
        </p:nvSpPr>
        <p:spPr bwMode="auto">
          <a:xfrm>
            <a:off x="4572000" y="2780928"/>
            <a:ext cx="576064" cy="576064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5220072" y="3348608"/>
            <a:ext cx="576064" cy="576064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8" name="Gerade Verbindung 7"/>
          <p:cNvCxnSpPr/>
          <p:nvPr/>
        </p:nvCxnSpPr>
        <p:spPr bwMode="auto">
          <a:xfrm>
            <a:off x="4860032" y="3068960"/>
            <a:ext cx="688424" cy="648072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44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Stiff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r>
              <a:rPr lang="de-DE" dirty="0" smtClean="0"/>
              <a:t>Keep </a:t>
            </a:r>
            <a:r>
              <a:rPr lang="de-DE" dirty="0" err="1" smtClean="0"/>
              <a:t>objects</a:t>
            </a:r>
            <a:r>
              <a:rPr lang="de-DE" dirty="0" smtClean="0"/>
              <a:t> at an </a:t>
            </a:r>
            <a:r>
              <a:rPr lang="de-DE" dirty="0" err="1" smtClean="0"/>
              <a:t>exact</a:t>
            </a:r>
            <a:r>
              <a:rPr lang="de-DE" dirty="0" smtClean="0"/>
              <a:t> </a:t>
            </a:r>
            <a:r>
              <a:rPr lang="de-DE" dirty="0" err="1" smtClean="0"/>
              <a:t>length</a:t>
            </a:r>
            <a:r>
              <a:rPr lang="de-DE" dirty="0" smtClean="0"/>
              <a:t> </a:t>
            </a:r>
            <a:r>
              <a:rPr lang="de-DE" dirty="0" err="1" smtClean="0"/>
              <a:t>compared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endParaRPr lang="de-DE" dirty="0" smtClean="0"/>
          </a:p>
          <a:p>
            <a:pPr lvl="1"/>
            <a:r>
              <a:rPr lang="de-DE" dirty="0" smtClean="0"/>
              <a:t>E.g.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attached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steel</a:t>
            </a:r>
            <a:r>
              <a:rPr lang="de-DE" dirty="0" smtClean="0"/>
              <a:t> </a:t>
            </a:r>
            <a:r>
              <a:rPr lang="de-DE" dirty="0" err="1" smtClean="0"/>
              <a:t>cable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Springs</a:t>
            </a:r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length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endParaRPr lang="de-DE" dirty="0" smtClean="0"/>
          </a:p>
          <a:p>
            <a:pPr lvl="1"/>
            <a:r>
              <a:rPr lang="de-DE" dirty="0" smtClean="0"/>
              <a:t>E.g.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attached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bungee</a:t>
            </a:r>
            <a:r>
              <a:rPr lang="de-DE" dirty="0" smtClean="0"/>
              <a:t> </a:t>
            </a:r>
            <a:r>
              <a:rPr lang="de-DE" dirty="0" err="1" smtClean="0"/>
              <a:t>rope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Constraints</a:t>
            </a:r>
            <a:endParaRPr lang="de-DE" dirty="0"/>
          </a:p>
        </p:txBody>
      </p:sp>
      <p:pic>
        <p:nvPicPr>
          <p:cNvPr id="4098" name="Picture 2" descr="http://img2.wikia.nocookie.net/__cb20111122024359/simpsons/images/a/a7/In_rod_we_tru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628800"/>
            <a:ext cx="2190750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25.media.tumblr.com/wHNp96NMOe6k8bmj3xCnEXBxo1_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314" y="4005064"/>
            <a:ext cx="2776676" cy="208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10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determined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stay</a:t>
            </a:r>
            <a:r>
              <a:rPr lang="de-DE" dirty="0" smtClean="0"/>
              <a:t> </a:t>
            </a:r>
            <a:r>
              <a:rPr lang="de-DE" dirty="0" err="1" smtClean="0"/>
              <a:t>constant</a:t>
            </a:r>
            <a:endParaRPr lang="de-DE" dirty="0" smtClean="0"/>
          </a:p>
          <a:p>
            <a:endParaRPr lang="de-DE" dirty="0" smtClean="0"/>
          </a:p>
          <a:p>
            <a:pPr marL="342900" indent="-342900">
              <a:buFont typeface="Wingdings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Separating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Velocity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between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two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objects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along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vector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from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one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other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should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</a:t>
            </a:r>
            <a:r>
              <a:rPr lang="de-DE" dirty="0" smtClean="0">
                <a:sym typeface="Wingdings" panose="05000000000000000000" pitchFamily="2" charset="2"/>
              </a:rPr>
              <a:t> 0 at all </a:t>
            </a:r>
            <a:r>
              <a:rPr lang="de-DE" dirty="0" err="1" smtClean="0">
                <a:sym typeface="Wingdings" panose="05000000000000000000" pitchFamily="2" charset="2"/>
              </a:rPr>
              <a:t>times</a:t>
            </a:r>
            <a:endParaRPr lang="de-DE" dirty="0" smtClean="0">
              <a:sym typeface="Wingdings" panose="05000000000000000000" pitchFamily="2" charset="2"/>
            </a:endParaRPr>
          </a:p>
          <a:p>
            <a:pPr marL="342900" indent="-342900">
              <a:buFont typeface="Wingdings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0" indent="0"/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Stiff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r>
              <a:rPr lang="de-DE" dirty="0" smtClean="0"/>
              <a:t> - Rods</a:t>
            </a:r>
            <a:endParaRPr lang="de-DE" dirty="0"/>
          </a:p>
        </p:txBody>
      </p:sp>
      <p:sp>
        <p:nvSpPr>
          <p:cNvPr id="5" name="Ellipse 4"/>
          <p:cNvSpPr/>
          <p:nvPr/>
        </p:nvSpPr>
        <p:spPr bwMode="auto">
          <a:xfrm>
            <a:off x="3563888" y="3140968"/>
            <a:ext cx="1152128" cy="1152128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9" name="Gerade Verbindung 8"/>
          <p:cNvCxnSpPr>
            <a:stCxn id="5" idx="4"/>
          </p:cNvCxnSpPr>
          <p:nvPr/>
        </p:nvCxnSpPr>
        <p:spPr bwMode="auto">
          <a:xfrm>
            <a:off x="4139952" y="4293096"/>
            <a:ext cx="0" cy="72008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 bwMode="auto">
          <a:xfrm>
            <a:off x="3563888" y="5013176"/>
            <a:ext cx="1152128" cy="1152128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6" name="Gerade Verbindung mit Pfeil 15"/>
          <p:cNvCxnSpPr>
            <a:stCxn id="14" idx="4"/>
          </p:cNvCxnSpPr>
          <p:nvPr/>
        </p:nvCxnSpPr>
        <p:spPr bwMode="auto">
          <a:xfrm>
            <a:off x="4139952" y="6165304"/>
            <a:ext cx="0" cy="21602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00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determined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stay</a:t>
            </a:r>
            <a:r>
              <a:rPr lang="de-DE" dirty="0" smtClean="0"/>
              <a:t> </a:t>
            </a:r>
            <a:r>
              <a:rPr lang="de-DE" dirty="0" err="1" smtClean="0"/>
              <a:t>constant</a:t>
            </a:r>
            <a:endParaRPr lang="de-DE" dirty="0" smtClean="0"/>
          </a:p>
          <a:p>
            <a:endParaRPr lang="de-DE" dirty="0" smtClean="0"/>
          </a:p>
          <a:p>
            <a:pPr marL="342900" indent="-342900">
              <a:buFont typeface="Wingdings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Separating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Velocity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between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two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objects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along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vector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from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one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other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should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</a:t>
            </a:r>
            <a:r>
              <a:rPr lang="de-DE" dirty="0" smtClean="0">
                <a:sym typeface="Wingdings" panose="05000000000000000000" pitchFamily="2" charset="2"/>
              </a:rPr>
              <a:t> 0 at all </a:t>
            </a:r>
            <a:r>
              <a:rPr lang="de-DE" dirty="0" err="1" smtClean="0">
                <a:sym typeface="Wingdings" panose="05000000000000000000" pitchFamily="2" charset="2"/>
              </a:rPr>
              <a:t>times</a:t>
            </a:r>
            <a:endParaRPr lang="de-DE" dirty="0" smtClean="0">
              <a:sym typeface="Wingdings" panose="05000000000000000000" pitchFamily="2" charset="2"/>
            </a:endParaRPr>
          </a:p>
          <a:p>
            <a:pPr marL="342900" indent="-342900">
              <a:buFont typeface="Wingdings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0" indent="0"/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Stiff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r>
              <a:rPr lang="de-DE" dirty="0" smtClean="0"/>
              <a:t> - Rods</a:t>
            </a:r>
            <a:endParaRPr lang="de-DE" dirty="0"/>
          </a:p>
        </p:txBody>
      </p:sp>
      <p:sp>
        <p:nvSpPr>
          <p:cNvPr id="5" name="Ellipse 4"/>
          <p:cNvSpPr/>
          <p:nvPr/>
        </p:nvSpPr>
        <p:spPr bwMode="auto">
          <a:xfrm>
            <a:off x="3563888" y="3140968"/>
            <a:ext cx="1152128" cy="1152128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9" name="Gerade Verbindung 8"/>
          <p:cNvCxnSpPr>
            <a:stCxn id="5" idx="4"/>
          </p:cNvCxnSpPr>
          <p:nvPr/>
        </p:nvCxnSpPr>
        <p:spPr bwMode="auto">
          <a:xfrm>
            <a:off x="4139952" y="4293096"/>
            <a:ext cx="0" cy="72008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Ellipse 7"/>
          <p:cNvSpPr/>
          <p:nvPr/>
        </p:nvSpPr>
        <p:spPr bwMode="auto">
          <a:xfrm>
            <a:off x="3563888" y="5229200"/>
            <a:ext cx="1152128" cy="1152128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0" name="Gerade Verbindung mit Pfeil 9"/>
          <p:cNvCxnSpPr>
            <a:stCxn id="8" idx="4"/>
          </p:cNvCxnSpPr>
          <p:nvPr/>
        </p:nvCxnSpPr>
        <p:spPr bwMode="auto">
          <a:xfrm>
            <a:off x="4139952" y="6381328"/>
            <a:ext cx="0" cy="21602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 bwMode="auto">
          <a:xfrm flipV="1">
            <a:off x="5076056" y="5272519"/>
            <a:ext cx="0" cy="21602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5220072" y="5214455"/>
            <a:ext cx="222368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Counter </a:t>
            </a:r>
            <a:r>
              <a:rPr lang="de-DE" dirty="0" err="1" smtClean="0">
                <a:solidFill>
                  <a:schemeClr val="tx1"/>
                </a:solidFill>
              </a:rPr>
              <a:t>the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velocity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63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determined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stay</a:t>
            </a:r>
            <a:r>
              <a:rPr lang="de-DE" dirty="0" smtClean="0"/>
              <a:t> </a:t>
            </a:r>
            <a:r>
              <a:rPr lang="de-DE" dirty="0" err="1" smtClean="0"/>
              <a:t>constant</a:t>
            </a:r>
            <a:endParaRPr lang="de-DE" dirty="0" smtClean="0"/>
          </a:p>
          <a:p>
            <a:endParaRPr lang="de-DE" dirty="0" smtClean="0"/>
          </a:p>
          <a:p>
            <a:pPr marL="342900" indent="-342900">
              <a:buFont typeface="Wingdings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Separating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Velocity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between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two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objects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along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vector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from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one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other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should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</a:t>
            </a:r>
            <a:r>
              <a:rPr lang="de-DE" dirty="0" smtClean="0">
                <a:sym typeface="Wingdings" panose="05000000000000000000" pitchFamily="2" charset="2"/>
              </a:rPr>
              <a:t> 0 at all </a:t>
            </a:r>
            <a:r>
              <a:rPr lang="de-DE" dirty="0" err="1" smtClean="0">
                <a:sym typeface="Wingdings" panose="05000000000000000000" pitchFamily="2" charset="2"/>
              </a:rPr>
              <a:t>times</a:t>
            </a:r>
            <a:endParaRPr lang="de-DE" dirty="0" smtClean="0">
              <a:sym typeface="Wingdings" panose="05000000000000000000" pitchFamily="2" charset="2"/>
            </a:endParaRPr>
          </a:p>
          <a:p>
            <a:pPr marL="342900" indent="-342900">
              <a:buFont typeface="Wingdings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0" indent="0"/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Stiff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r>
              <a:rPr lang="de-DE" dirty="0" smtClean="0"/>
              <a:t> - Rods</a:t>
            </a:r>
            <a:endParaRPr lang="de-DE" dirty="0"/>
          </a:p>
        </p:txBody>
      </p:sp>
      <p:sp>
        <p:nvSpPr>
          <p:cNvPr id="5" name="Ellipse 4"/>
          <p:cNvSpPr/>
          <p:nvPr/>
        </p:nvSpPr>
        <p:spPr bwMode="auto">
          <a:xfrm>
            <a:off x="3563888" y="3140968"/>
            <a:ext cx="1152128" cy="1152128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9" name="Gerade Verbindung 8"/>
          <p:cNvCxnSpPr>
            <a:stCxn id="5" idx="4"/>
          </p:cNvCxnSpPr>
          <p:nvPr/>
        </p:nvCxnSpPr>
        <p:spPr bwMode="auto">
          <a:xfrm>
            <a:off x="4139952" y="4293096"/>
            <a:ext cx="0" cy="72008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Ellipse 7"/>
          <p:cNvSpPr/>
          <p:nvPr/>
        </p:nvSpPr>
        <p:spPr bwMode="auto">
          <a:xfrm>
            <a:off x="3563888" y="5013176"/>
            <a:ext cx="1152128" cy="1152128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0" name="Gerade Verbindung mit Pfeil 9"/>
          <p:cNvCxnSpPr>
            <a:stCxn id="8" idx="4"/>
          </p:cNvCxnSpPr>
          <p:nvPr/>
        </p:nvCxnSpPr>
        <p:spPr bwMode="auto">
          <a:xfrm>
            <a:off x="4139952" y="6165304"/>
            <a:ext cx="0" cy="21602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46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Model a spring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(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might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stationary</a:t>
            </a:r>
            <a:r>
              <a:rPr lang="de-DE" dirty="0" smtClean="0"/>
              <a:t>)</a:t>
            </a:r>
          </a:p>
          <a:p>
            <a:endParaRPr lang="de-DE" dirty="0"/>
          </a:p>
          <a:p>
            <a:r>
              <a:rPr lang="de-DE" dirty="0" smtClean="0"/>
              <a:t>Spring </a:t>
            </a:r>
            <a:r>
              <a:rPr lang="de-DE" dirty="0" err="1" smtClean="0"/>
              <a:t>force</a:t>
            </a:r>
            <a:endParaRPr lang="de-DE" dirty="0" smtClean="0"/>
          </a:p>
          <a:p>
            <a:pPr lvl="1"/>
            <a:r>
              <a:rPr lang="de-DE" dirty="0" smtClean="0"/>
              <a:t>Rest </a:t>
            </a:r>
            <a:r>
              <a:rPr lang="de-DE" dirty="0" err="1" smtClean="0"/>
              <a:t>length</a:t>
            </a:r>
            <a:r>
              <a:rPr lang="de-DE" dirty="0" smtClean="0"/>
              <a:t> (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force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Stiffness</a:t>
            </a:r>
            <a:endParaRPr lang="de-DE" dirty="0" smtClean="0"/>
          </a:p>
          <a:p>
            <a:pPr lvl="1"/>
            <a:r>
              <a:rPr lang="de-DE" dirty="0" smtClean="0"/>
              <a:t>(</a:t>
            </a:r>
            <a:r>
              <a:rPr lang="de-DE" dirty="0" err="1" smtClean="0"/>
              <a:t>Breaking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Spring </a:t>
            </a:r>
            <a:r>
              <a:rPr lang="de-DE" dirty="0" err="1" smtClean="0"/>
              <a:t>Constraints</a:t>
            </a:r>
            <a:endParaRPr lang="de-DE" dirty="0"/>
          </a:p>
        </p:txBody>
      </p:sp>
      <p:sp>
        <p:nvSpPr>
          <p:cNvPr id="5" name="Ellipse 4"/>
          <p:cNvSpPr/>
          <p:nvPr/>
        </p:nvSpPr>
        <p:spPr bwMode="auto">
          <a:xfrm>
            <a:off x="3563888" y="3140968"/>
            <a:ext cx="1152128" cy="1152128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6" name="Gerade Verbindung 5"/>
          <p:cNvCxnSpPr>
            <a:stCxn id="5" idx="4"/>
          </p:cNvCxnSpPr>
          <p:nvPr/>
        </p:nvCxnSpPr>
        <p:spPr bwMode="auto">
          <a:xfrm>
            <a:off x="4139952" y="4293096"/>
            <a:ext cx="0" cy="720080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Ellipse 6"/>
          <p:cNvSpPr/>
          <p:nvPr/>
        </p:nvSpPr>
        <p:spPr bwMode="auto">
          <a:xfrm>
            <a:off x="3563888" y="5013176"/>
            <a:ext cx="1152128" cy="1152128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8" name="Gerade Verbindung mit Pfeil 7"/>
          <p:cNvCxnSpPr>
            <a:stCxn id="7" idx="4"/>
          </p:cNvCxnSpPr>
          <p:nvPr/>
        </p:nvCxnSpPr>
        <p:spPr bwMode="auto">
          <a:xfrm>
            <a:off x="4139952" y="6165304"/>
            <a:ext cx="0" cy="21602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20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4.81481E-6 C -0.00781 0.04837 -0.00764 0.11597 -0.00712 0.11481 C -0.00625 0.11481 -0.00625 -0.11112 -0.00521 -0.11181 C -0.00434 -0.11181 -0.00486 0.08564 -0.00399 0.08495 C -0.00312 0.08495 -0.00365 -0.05811 -0.0026 -0.05811 C -0.00174 -0.05811 -0.00226 0.03819 -0.00156 0.03819 C -0.00087 0.03819 -0.00121 -0.03542 -0.00052 -0.03542 C -0.00017 -0.03542 -0.00017 -0.01528 -2.77778E-7 4.81481E-6 " pathEditMode="relative" rAng="0" ptsTypes="ffffffff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00" y="20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Collision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Level </a:t>
            </a:r>
            <a:r>
              <a:rPr lang="de-DE" dirty="0" err="1" smtClean="0"/>
              <a:t>supplied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artist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3D </a:t>
            </a:r>
            <a:r>
              <a:rPr lang="de-DE" dirty="0" err="1" smtClean="0"/>
              <a:t>mesh</a:t>
            </a:r>
            <a:endParaRPr lang="de-DE" dirty="0"/>
          </a:p>
          <a:p>
            <a:pPr lvl="1"/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handle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collisions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mesh</a:t>
            </a:r>
            <a:r>
              <a:rPr lang="de-DE" dirty="0" smtClean="0"/>
              <a:t>?</a:t>
            </a:r>
            <a:endParaRPr lang="de-DE" dirty="0"/>
          </a:p>
          <a:p>
            <a:pPr lvl="1"/>
            <a:endParaRPr lang="de-DE" dirty="0" smtClean="0"/>
          </a:p>
          <a:p>
            <a:r>
              <a:rPr lang="de-DE" dirty="0" err="1" smtClean="0"/>
              <a:t>Friction</a:t>
            </a:r>
            <a:endParaRPr lang="de-DE" dirty="0" smtClean="0"/>
          </a:p>
          <a:p>
            <a:pPr lvl="1"/>
            <a:r>
              <a:rPr lang="de-DE" dirty="0" smtClean="0"/>
              <a:t>Handle </a:t>
            </a:r>
            <a:r>
              <a:rPr lang="de-DE" dirty="0" err="1" smtClean="0"/>
              <a:t>rotations</a:t>
            </a:r>
            <a:endParaRPr lang="de-DE" dirty="0" smtClean="0"/>
          </a:p>
          <a:p>
            <a:pPr lvl="1"/>
            <a:r>
              <a:rPr lang="de-DE" dirty="0" smtClean="0"/>
              <a:t>Add </a:t>
            </a:r>
            <a:r>
              <a:rPr lang="de-DE" dirty="0" err="1" smtClean="0"/>
              <a:t>friction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/>
              <a:t>Controls</a:t>
            </a:r>
          </a:p>
          <a:p>
            <a:pPr lvl="1"/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forces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keys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 smtClean="0"/>
              <a:t>pressed</a:t>
            </a:r>
            <a:endParaRPr lang="de-DE" dirty="0"/>
          </a:p>
          <a:p>
            <a:pPr lvl="1"/>
            <a:endParaRPr lang="de-DE" dirty="0" smtClean="0"/>
          </a:p>
          <a:p>
            <a:r>
              <a:rPr lang="de-DE" dirty="0"/>
              <a:t>(</a:t>
            </a:r>
            <a:r>
              <a:rPr lang="de-DE" dirty="0" err="1" smtClean="0"/>
              <a:t>Camera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 smtClean="0"/>
          </a:p>
          <a:p>
            <a:pPr lvl="1"/>
            <a:r>
              <a:rPr lang="de-DE" dirty="0" smtClean="0"/>
              <a:t>Keep </a:t>
            </a:r>
            <a:r>
              <a:rPr lang="de-DE" dirty="0" err="1" smtClean="0"/>
              <a:t>the</a:t>
            </a:r>
            <a:r>
              <a:rPr lang="de-DE" dirty="0" smtClean="0"/>
              <a:t> ball in </a:t>
            </a:r>
            <a:r>
              <a:rPr lang="de-DE" dirty="0" err="1" smtClean="0"/>
              <a:t>view</a:t>
            </a:r>
            <a:endParaRPr lang="de-DE" dirty="0" smtClean="0"/>
          </a:p>
          <a:p>
            <a:pPr lvl="1"/>
            <a:r>
              <a:rPr lang="de-DE" dirty="0" err="1" smtClean="0"/>
              <a:t>Don‘t</a:t>
            </a:r>
            <a:r>
              <a:rPr lang="de-DE" dirty="0" smtClean="0"/>
              <a:t> follow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single</a:t>
            </a:r>
            <a:r>
              <a:rPr lang="de-DE" dirty="0" smtClean="0"/>
              <a:t> </a:t>
            </a:r>
            <a:r>
              <a:rPr lang="de-DE" dirty="0" err="1" smtClean="0"/>
              <a:t>movement</a:t>
            </a:r>
            <a:r>
              <a:rPr lang="de-DE" dirty="0" smtClean="0"/>
              <a:t>)</a:t>
            </a:r>
          </a:p>
          <a:p>
            <a:pPr marL="180975" lvl="1" indent="0">
              <a:buNone/>
            </a:pPr>
            <a:endParaRPr lang="de-DE" dirty="0"/>
          </a:p>
          <a:p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Adding</a:t>
            </a:r>
            <a:r>
              <a:rPr lang="de-DE" dirty="0" smtClean="0"/>
              <a:t> </a:t>
            </a:r>
            <a:r>
              <a:rPr lang="de-DE" dirty="0" err="1" smtClean="0"/>
              <a:t>Physics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Marbellous</a:t>
            </a:r>
            <a:endParaRPr lang="de-D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276872"/>
            <a:ext cx="3384376" cy="2317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30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 = -k * (l – l0)</a:t>
            </a:r>
          </a:p>
          <a:p>
            <a:endParaRPr lang="de-DE" dirty="0"/>
          </a:p>
          <a:p>
            <a:r>
              <a:rPr lang="de-DE" dirty="0" smtClean="0"/>
              <a:t>F: Spring </a:t>
            </a:r>
            <a:r>
              <a:rPr lang="de-DE" dirty="0" err="1" smtClean="0"/>
              <a:t>force</a:t>
            </a:r>
            <a:endParaRPr lang="de-DE" dirty="0" smtClean="0"/>
          </a:p>
          <a:p>
            <a:r>
              <a:rPr lang="de-DE" dirty="0" smtClean="0"/>
              <a:t>k: Spring </a:t>
            </a:r>
            <a:r>
              <a:rPr lang="de-DE" dirty="0" err="1" smtClean="0"/>
              <a:t>constant</a:t>
            </a:r>
            <a:r>
              <a:rPr lang="de-DE" dirty="0" smtClean="0"/>
              <a:t> (</a:t>
            </a:r>
            <a:r>
              <a:rPr lang="de-DE" dirty="0" err="1" smtClean="0"/>
              <a:t>stiffness</a:t>
            </a:r>
            <a:r>
              <a:rPr lang="de-DE" dirty="0" smtClean="0"/>
              <a:t>)</a:t>
            </a:r>
          </a:p>
          <a:p>
            <a:r>
              <a:rPr lang="de-DE" dirty="0" smtClean="0"/>
              <a:t>l: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length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spring</a:t>
            </a:r>
          </a:p>
          <a:p>
            <a:r>
              <a:rPr lang="de-DE" dirty="0" smtClean="0"/>
              <a:t>l0: Rest </a:t>
            </a:r>
            <a:r>
              <a:rPr lang="de-DE" dirty="0" err="1" smtClean="0"/>
              <a:t>length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spring</a:t>
            </a:r>
          </a:p>
          <a:p>
            <a:endParaRPr lang="de-DE" dirty="0"/>
          </a:p>
          <a:p>
            <a:r>
              <a:rPr lang="de-DE" dirty="0" err="1" smtClean="0"/>
              <a:t>Apply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resulting</a:t>
            </a:r>
            <a:r>
              <a:rPr lang="de-DE" dirty="0" smtClean="0"/>
              <a:t> </a:t>
            </a:r>
            <a:r>
              <a:rPr lang="de-DE" dirty="0" err="1" smtClean="0"/>
              <a:t>force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attached</a:t>
            </a:r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might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immovable</a:t>
            </a:r>
            <a:r>
              <a:rPr lang="de-DE" dirty="0" smtClean="0"/>
              <a:t>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Hooke‘s</a:t>
            </a:r>
            <a:r>
              <a:rPr lang="de-DE" dirty="0" smtClean="0"/>
              <a:t> Law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504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Also a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numerical</a:t>
            </a:r>
            <a:r>
              <a:rPr lang="de-DE" dirty="0" smtClean="0"/>
              <a:t> </a:t>
            </a:r>
            <a:r>
              <a:rPr lang="de-DE" dirty="0" err="1" smtClean="0"/>
              <a:t>systems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The </a:t>
            </a:r>
            <a:r>
              <a:rPr lang="de-DE" dirty="0" err="1" smtClean="0"/>
              <a:t>stiffer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problems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face</a:t>
            </a:r>
            <a:r>
              <a:rPr lang="de-DE" dirty="0" smtClean="0"/>
              <a:t>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err="1" smtClean="0">
                <a:sym typeface="Wingdings"/>
              </a:rPr>
              <a:t>exploding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systems</a:t>
            </a:r>
            <a:endParaRPr lang="de-DE" dirty="0" smtClean="0">
              <a:sym typeface="Wingdings"/>
            </a:endParaRPr>
          </a:p>
          <a:p>
            <a:endParaRPr lang="de-DE" dirty="0" smtClean="0">
              <a:sym typeface="Wingdings"/>
            </a:endParaRPr>
          </a:p>
          <a:p>
            <a:r>
              <a:rPr lang="en-US" dirty="0">
                <a:sym typeface="Wingdings"/>
              </a:rPr>
              <a:t>J. D. Lambert </a:t>
            </a:r>
            <a:r>
              <a:rPr lang="en-US" dirty="0" smtClean="0">
                <a:sym typeface="Wingdings"/>
              </a:rPr>
              <a:t>: “If </a:t>
            </a:r>
            <a:r>
              <a:rPr lang="en-US" dirty="0">
                <a:sym typeface="Wingdings"/>
              </a:rPr>
              <a:t>a numerical method with a finite region of absolute stability, applied to a system with any initial conditions, is forced to use in a certain interval of integration a </a:t>
            </a:r>
            <a:r>
              <a:rPr lang="en-US" dirty="0" err="1">
                <a:sym typeface="Wingdings"/>
              </a:rPr>
              <a:t>steplength</a:t>
            </a:r>
            <a:r>
              <a:rPr lang="en-US" dirty="0">
                <a:sym typeface="Wingdings"/>
              </a:rPr>
              <a:t> which is excessively small in relation to the smoothness of the exact solution in that interval, then the system is said to be stiff in that interval</a:t>
            </a:r>
            <a:r>
              <a:rPr lang="en-US" dirty="0" smtClean="0">
                <a:sym typeface="Wingdings"/>
              </a:rPr>
              <a:t>.”</a:t>
            </a:r>
            <a:endParaRPr lang="de-DE" dirty="0">
              <a:sym typeface="Wingdings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Stiffness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168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Connect multiple </a:t>
            </a:r>
            <a:r>
              <a:rPr lang="de-DE" dirty="0" err="1" smtClean="0"/>
              <a:t>particles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springs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Approximation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deformable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cloth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Problems/</a:t>
            </a:r>
            <a:r>
              <a:rPr lang="de-DE" dirty="0" err="1" smtClean="0"/>
              <a:t>Challenges</a:t>
            </a:r>
            <a:endParaRPr lang="de-DE" dirty="0" smtClean="0"/>
          </a:p>
          <a:p>
            <a:pPr lvl="1"/>
            <a:r>
              <a:rPr lang="de-DE" dirty="0" err="1" smtClean="0"/>
              <a:t>Stiff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r>
              <a:rPr lang="de-DE" dirty="0" err="1" smtClean="0"/>
              <a:t>Self-intersections</a:t>
            </a:r>
            <a:endParaRPr lang="de-DE" dirty="0" smtClean="0"/>
          </a:p>
          <a:p>
            <a:pPr lvl="1"/>
            <a:r>
              <a:rPr lang="de-DE" dirty="0" err="1" smtClean="0"/>
              <a:t>Stability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Particle</a:t>
            </a:r>
            <a:r>
              <a:rPr lang="de-DE" dirty="0" smtClean="0"/>
              <a:t> </a:t>
            </a:r>
            <a:r>
              <a:rPr lang="de-DE" dirty="0" err="1" smtClean="0"/>
              <a:t>networks</a:t>
            </a:r>
            <a:endParaRPr lang="de-DE" dirty="0"/>
          </a:p>
        </p:txBody>
      </p:sp>
      <p:grpSp>
        <p:nvGrpSpPr>
          <p:cNvPr id="42" name="Gruppieren 41"/>
          <p:cNvGrpSpPr/>
          <p:nvPr/>
        </p:nvGrpSpPr>
        <p:grpSpPr>
          <a:xfrm>
            <a:off x="5004048" y="4495208"/>
            <a:ext cx="1512168" cy="1512168"/>
            <a:chOff x="2411760" y="3645024"/>
            <a:chExt cx="1512168" cy="1512168"/>
          </a:xfrm>
        </p:grpSpPr>
        <p:sp>
          <p:nvSpPr>
            <p:cNvPr id="5" name="Ellipse 4"/>
            <p:cNvSpPr/>
            <p:nvPr/>
          </p:nvSpPr>
          <p:spPr bwMode="auto">
            <a:xfrm>
              <a:off x="2411760" y="3645024"/>
              <a:ext cx="288032" cy="28803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Ellipse 5"/>
            <p:cNvSpPr/>
            <p:nvPr/>
          </p:nvSpPr>
          <p:spPr bwMode="auto">
            <a:xfrm>
              <a:off x="3059832" y="3645024"/>
              <a:ext cx="288032" cy="28803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Ellipse 6"/>
            <p:cNvSpPr/>
            <p:nvPr/>
          </p:nvSpPr>
          <p:spPr bwMode="auto">
            <a:xfrm>
              <a:off x="3635896" y="3645024"/>
              <a:ext cx="288032" cy="28803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Ellipse 10"/>
            <p:cNvSpPr/>
            <p:nvPr/>
          </p:nvSpPr>
          <p:spPr bwMode="auto">
            <a:xfrm rot="5400000">
              <a:off x="2411760" y="4293096"/>
              <a:ext cx="288032" cy="28803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Ellipse 11"/>
            <p:cNvSpPr/>
            <p:nvPr/>
          </p:nvSpPr>
          <p:spPr bwMode="auto">
            <a:xfrm rot="5400000">
              <a:off x="2411760" y="4869160"/>
              <a:ext cx="288032" cy="28803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Ellipse 13"/>
            <p:cNvSpPr/>
            <p:nvPr/>
          </p:nvSpPr>
          <p:spPr bwMode="auto">
            <a:xfrm rot="5400000">
              <a:off x="3059832" y="4293096"/>
              <a:ext cx="288032" cy="28803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Ellipse 14"/>
            <p:cNvSpPr/>
            <p:nvPr/>
          </p:nvSpPr>
          <p:spPr bwMode="auto">
            <a:xfrm rot="5400000">
              <a:off x="3059832" y="4869160"/>
              <a:ext cx="288032" cy="28803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Ellipse 15"/>
            <p:cNvSpPr/>
            <p:nvPr/>
          </p:nvSpPr>
          <p:spPr bwMode="auto">
            <a:xfrm rot="5400000">
              <a:off x="3635896" y="4293096"/>
              <a:ext cx="288032" cy="28803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Ellipse 16"/>
            <p:cNvSpPr/>
            <p:nvPr/>
          </p:nvSpPr>
          <p:spPr bwMode="auto">
            <a:xfrm rot="5400000">
              <a:off x="3635896" y="4869160"/>
              <a:ext cx="288032" cy="28803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cxnSp>
          <p:nvCxnSpPr>
            <p:cNvPr id="19" name="Gerade Verbindung 18"/>
            <p:cNvCxnSpPr>
              <a:stCxn id="5" idx="6"/>
              <a:endCxn id="6" idx="2"/>
            </p:cNvCxnSpPr>
            <p:nvPr/>
          </p:nvCxnSpPr>
          <p:spPr bwMode="auto">
            <a:xfrm>
              <a:off x="2699792" y="3789040"/>
              <a:ext cx="360040" cy="0"/>
            </a:xfrm>
            <a:prstGeom prst="lin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>
              <a:stCxn id="6" idx="6"/>
              <a:endCxn id="7" idx="2"/>
            </p:cNvCxnSpPr>
            <p:nvPr/>
          </p:nvCxnSpPr>
          <p:spPr bwMode="auto">
            <a:xfrm>
              <a:off x="3347864" y="3789040"/>
              <a:ext cx="288032" cy="0"/>
            </a:xfrm>
            <a:prstGeom prst="lin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>
              <a:stCxn id="5" idx="4"/>
              <a:endCxn id="11" idx="2"/>
            </p:cNvCxnSpPr>
            <p:nvPr/>
          </p:nvCxnSpPr>
          <p:spPr bwMode="auto">
            <a:xfrm>
              <a:off x="2555776" y="3933056"/>
              <a:ext cx="0" cy="360040"/>
            </a:xfrm>
            <a:prstGeom prst="lin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>
              <a:stCxn id="6" idx="4"/>
              <a:endCxn id="14" idx="2"/>
            </p:cNvCxnSpPr>
            <p:nvPr/>
          </p:nvCxnSpPr>
          <p:spPr bwMode="auto">
            <a:xfrm>
              <a:off x="3203848" y="3933056"/>
              <a:ext cx="0" cy="360040"/>
            </a:xfrm>
            <a:prstGeom prst="lin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/>
            <p:cNvCxnSpPr>
              <a:stCxn id="7" idx="4"/>
              <a:endCxn id="16" idx="2"/>
            </p:cNvCxnSpPr>
            <p:nvPr/>
          </p:nvCxnSpPr>
          <p:spPr bwMode="auto">
            <a:xfrm>
              <a:off x="3779912" y="3933056"/>
              <a:ext cx="0" cy="360040"/>
            </a:xfrm>
            <a:prstGeom prst="lin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28"/>
            <p:cNvCxnSpPr>
              <a:stCxn id="11" idx="6"/>
              <a:endCxn id="12" idx="2"/>
            </p:cNvCxnSpPr>
            <p:nvPr/>
          </p:nvCxnSpPr>
          <p:spPr bwMode="auto">
            <a:xfrm>
              <a:off x="2555776" y="4581128"/>
              <a:ext cx="0" cy="288032"/>
            </a:xfrm>
            <a:prstGeom prst="lin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0"/>
            <p:cNvCxnSpPr>
              <a:stCxn id="14" idx="6"/>
              <a:endCxn id="15" idx="2"/>
            </p:cNvCxnSpPr>
            <p:nvPr/>
          </p:nvCxnSpPr>
          <p:spPr bwMode="auto">
            <a:xfrm>
              <a:off x="3203848" y="4581128"/>
              <a:ext cx="0" cy="288032"/>
            </a:xfrm>
            <a:prstGeom prst="lin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2"/>
            <p:cNvCxnSpPr>
              <a:stCxn id="16" idx="6"/>
              <a:endCxn id="17" idx="2"/>
            </p:cNvCxnSpPr>
            <p:nvPr/>
          </p:nvCxnSpPr>
          <p:spPr bwMode="auto">
            <a:xfrm>
              <a:off x="3779912" y="4581128"/>
              <a:ext cx="0" cy="288032"/>
            </a:xfrm>
            <a:prstGeom prst="lin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4"/>
            <p:cNvCxnSpPr>
              <a:stCxn id="11" idx="0"/>
              <a:endCxn id="14" idx="4"/>
            </p:cNvCxnSpPr>
            <p:nvPr/>
          </p:nvCxnSpPr>
          <p:spPr bwMode="auto">
            <a:xfrm>
              <a:off x="2699792" y="4437112"/>
              <a:ext cx="360040" cy="0"/>
            </a:xfrm>
            <a:prstGeom prst="lin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>
              <a:stCxn id="14" idx="0"/>
              <a:endCxn id="16" idx="4"/>
            </p:cNvCxnSpPr>
            <p:nvPr/>
          </p:nvCxnSpPr>
          <p:spPr bwMode="auto">
            <a:xfrm>
              <a:off x="3347864" y="4437112"/>
              <a:ext cx="288032" cy="0"/>
            </a:xfrm>
            <a:prstGeom prst="lin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>
              <a:stCxn id="12" idx="0"/>
              <a:endCxn id="15" idx="4"/>
            </p:cNvCxnSpPr>
            <p:nvPr/>
          </p:nvCxnSpPr>
          <p:spPr bwMode="auto">
            <a:xfrm>
              <a:off x="2699792" y="5013176"/>
              <a:ext cx="360040" cy="0"/>
            </a:xfrm>
            <a:prstGeom prst="lin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>
              <a:stCxn id="15" idx="0"/>
              <a:endCxn id="17" idx="4"/>
            </p:cNvCxnSpPr>
            <p:nvPr/>
          </p:nvCxnSpPr>
          <p:spPr bwMode="auto">
            <a:xfrm>
              <a:off x="3347864" y="5013176"/>
              <a:ext cx="288032" cy="0"/>
            </a:xfrm>
            <a:prstGeom prst="lin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5122" name="Picture 2" descr="https://developer.nvidia.com/sites/default/files/akamai/gamedev/images/cloth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424" y="1628800"/>
            <a:ext cx="3677930" cy="206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97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/>
          <a:lstStyle/>
          <a:p>
            <a:r>
              <a:rPr lang="de-DE" dirty="0" err="1" smtClean="0"/>
              <a:t>Generalization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particle</a:t>
            </a:r>
            <a:r>
              <a:rPr lang="de-DE" dirty="0" smtClean="0"/>
              <a:t> </a:t>
            </a:r>
            <a:r>
              <a:rPr lang="de-DE" dirty="0" err="1" smtClean="0"/>
              <a:t>networks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Finite Element </a:t>
            </a:r>
            <a:r>
              <a:rPr lang="de-DE" dirty="0" err="1" smtClean="0"/>
              <a:t>Method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Mechanics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Model </a:t>
            </a:r>
            <a:r>
              <a:rPr lang="de-DE" dirty="0" err="1" smtClean="0"/>
              <a:t>forces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endParaRPr lang="de-DE" dirty="0" smtClean="0"/>
          </a:p>
          <a:p>
            <a:pPr lvl="1"/>
            <a:r>
              <a:rPr lang="de-DE" dirty="0" smtClean="0"/>
              <a:t>Stress</a:t>
            </a:r>
          </a:p>
          <a:p>
            <a:pPr lvl="1"/>
            <a:r>
              <a:rPr lang="de-DE" dirty="0" err="1" smtClean="0"/>
              <a:t>Strain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Gasses</a:t>
            </a:r>
            <a:r>
              <a:rPr lang="de-DE" dirty="0" smtClean="0"/>
              <a:t>, </a:t>
            </a:r>
            <a:r>
              <a:rPr lang="de-DE" dirty="0" err="1" smtClean="0"/>
              <a:t>Liquids</a:t>
            </a:r>
            <a:endParaRPr lang="de-DE" dirty="0" smtClean="0"/>
          </a:p>
          <a:p>
            <a:pPr lvl="1"/>
            <a:r>
              <a:rPr lang="de-DE" dirty="0" err="1" smtClean="0"/>
              <a:t>Discretize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a </a:t>
            </a:r>
            <a:r>
              <a:rPr lang="de-DE" dirty="0" err="1" smtClean="0"/>
              <a:t>vector</a:t>
            </a:r>
            <a:r>
              <a:rPr lang="de-DE" dirty="0" smtClean="0"/>
              <a:t> </a:t>
            </a:r>
            <a:r>
              <a:rPr lang="de-DE" dirty="0" err="1" smtClean="0"/>
              <a:t>field</a:t>
            </a:r>
            <a:endParaRPr lang="de-DE" dirty="0" smtClean="0"/>
          </a:p>
          <a:p>
            <a:pPr lvl="1"/>
            <a:r>
              <a:rPr lang="de-DE" dirty="0" err="1" smtClean="0"/>
              <a:t>Calculate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solving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Navier</a:t>
            </a:r>
            <a:r>
              <a:rPr lang="de-DE" dirty="0" smtClean="0"/>
              <a:t>-Stokes-</a:t>
            </a:r>
            <a:r>
              <a:rPr lang="de-DE" dirty="0" err="1" smtClean="0"/>
              <a:t>Equations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Deformable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endParaRPr lang="de-DE" dirty="0"/>
          </a:p>
        </p:txBody>
      </p:sp>
      <p:pic>
        <p:nvPicPr>
          <p:cNvPr id="3074" name="Picture 2" descr="http://upload.wikimedia.org/wikipedia/en/a/a7/Stanford_Bunny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1" t="4832" r="15592" b="12119"/>
          <a:stretch/>
        </p:blipFill>
        <p:spPr bwMode="auto">
          <a:xfrm>
            <a:off x="5292080" y="1628800"/>
            <a:ext cx="3364552" cy="368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 bwMode="auto">
          <a:xfrm>
            <a:off x="5868144" y="2204864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868144" y="1772816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5869300" y="2637656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5436096" y="2204864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5411336" y="2637656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5422736" y="3069704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5869300" y="3088744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308184" y="2204864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6300192" y="1772816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6754688" y="1772816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6753552" y="2204864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6321504" y="2636912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6313100" y="3088744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6774080" y="2637656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7206128" y="2652876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7638176" y="2652876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6769164" y="3068960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7218312" y="3068960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7650360" y="3069704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8082408" y="3068960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5393040" y="3520792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5825088" y="3520792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6265872" y="3520792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6697920" y="3520792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7129968" y="3520792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7562016" y="3496032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2" name="Rechteck 31"/>
          <p:cNvSpPr/>
          <p:nvPr/>
        </p:nvSpPr>
        <p:spPr bwMode="auto">
          <a:xfrm>
            <a:off x="7994064" y="3516992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3" name="Rechteck 32"/>
          <p:cNvSpPr/>
          <p:nvPr/>
        </p:nvSpPr>
        <p:spPr bwMode="auto">
          <a:xfrm>
            <a:off x="5819740" y="3949040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4" name="Rechteck 33"/>
          <p:cNvSpPr/>
          <p:nvPr/>
        </p:nvSpPr>
        <p:spPr bwMode="auto">
          <a:xfrm>
            <a:off x="6265872" y="3952840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5" name="Rechteck 34"/>
          <p:cNvSpPr/>
          <p:nvPr/>
        </p:nvSpPr>
        <p:spPr bwMode="auto">
          <a:xfrm>
            <a:off x="6697920" y="3954740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6" name="Rechteck 35"/>
          <p:cNvSpPr/>
          <p:nvPr/>
        </p:nvSpPr>
        <p:spPr bwMode="auto">
          <a:xfrm>
            <a:off x="7134532" y="3954740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7" name="Rechteck 36"/>
          <p:cNvSpPr/>
          <p:nvPr/>
        </p:nvSpPr>
        <p:spPr bwMode="auto">
          <a:xfrm>
            <a:off x="7562016" y="3928080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8" name="Rechteck 37"/>
          <p:cNvSpPr/>
          <p:nvPr/>
        </p:nvSpPr>
        <p:spPr bwMode="auto">
          <a:xfrm>
            <a:off x="7991008" y="3954740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9" name="Rechteck 38"/>
          <p:cNvSpPr/>
          <p:nvPr/>
        </p:nvSpPr>
        <p:spPr bwMode="auto">
          <a:xfrm>
            <a:off x="5825088" y="4386788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0" name="Rechteck 39"/>
          <p:cNvSpPr/>
          <p:nvPr/>
        </p:nvSpPr>
        <p:spPr bwMode="auto">
          <a:xfrm>
            <a:off x="6265872" y="4400128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1" name="Rechteck 40"/>
          <p:cNvSpPr/>
          <p:nvPr/>
        </p:nvSpPr>
        <p:spPr bwMode="auto">
          <a:xfrm>
            <a:off x="6702484" y="4400128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2" name="Rechteck 41"/>
          <p:cNvSpPr/>
          <p:nvPr/>
        </p:nvSpPr>
        <p:spPr bwMode="auto">
          <a:xfrm>
            <a:off x="7127244" y="4400128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3" name="Rechteck 42"/>
          <p:cNvSpPr/>
          <p:nvPr/>
        </p:nvSpPr>
        <p:spPr bwMode="auto">
          <a:xfrm>
            <a:off x="7566580" y="4384888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4" name="Rechteck 43"/>
          <p:cNvSpPr/>
          <p:nvPr/>
        </p:nvSpPr>
        <p:spPr bwMode="auto">
          <a:xfrm>
            <a:off x="7988284" y="4384888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8440608" y="3958892"/>
            <a:ext cx="432048" cy="432048"/>
          </a:xfrm>
          <a:prstGeom prst="rect">
            <a:avLst/>
          </a:prstGeom>
          <a:solidFill>
            <a:srgbClr val="FDCA00">
              <a:alpha val="43137"/>
            </a:srgbClr>
          </a:solidFill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15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Impulse-</a:t>
            </a:r>
            <a:r>
              <a:rPr lang="de-DE" dirty="0" err="1" smtClean="0"/>
              <a:t>based</a:t>
            </a:r>
            <a:r>
              <a:rPr lang="de-DE" dirty="0" smtClean="0"/>
              <a:t> Micro-</a:t>
            </a:r>
            <a:r>
              <a:rPr lang="de-DE" dirty="0" err="1" smtClean="0"/>
              <a:t>Collisions</a:t>
            </a:r>
            <a:endParaRPr lang="de-DE" dirty="0"/>
          </a:p>
          <a:p>
            <a:pPr lvl="1"/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Spring-</a:t>
            </a:r>
            <a:r>
              <a:rPr lang="de-DE" dirty="0" err="1" smtClean="0"/>
              <a:t>Based</a:t>
            </a:r>
            <a:endParaRPr lang="de-DE" dirty="0" smtClean="0"/>
          </a:p>
          <a:p>
            <a:pPr lvl="1"/>
            <a:r>
              <a:rPr lang="de-DE" dirty="0" smtClean="0"/>
              <a:t>Insert a spring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collision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detected</a:t>
            </a:r>
            <a:endParaRPr lang="de-DE" dirty="0" smtClean="0"/>
          </a:p>
          <a:p>
            <a:pPr lvl="1"/>
            <a:r>
              <a:rPr lang="de-DE" dirty="0" smtClean="0"/>
              <a:t>Forces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out </a:t>
            </a:r>
            <a:r>
              <a:rPr lang="de-DE" dirty="0" err="1" smtClean="0"/>
              <a:t>again</a:t>
            </a:r>
            <a:r>
              <a:rPr lang="de-DE" dirty="0" smtClean="0"/>
              <a:t> </a:t>
            </a:r>
          </a:p>
          <a:p>
            <a:pPr lvl="1"/>
            <a:endParaRPr lang="de-DE" dirty="0"/>
          </a:p>
          <a:p>
            <a:r>
              <a:rPr lang="de-DE" dirty="0" err="1" smtClean="0"/>
              <a:t>Constraint-Based</a:t>
            </a:r>
            <a:endParaRPr lang="de-DE" dirty="0" smtClean="0"/>
          </a:p>
          <a:p>
            <a:pPr lvl="1"/>
            <a:r>
              <a:rPr lang="de-DE" dirty="0" err="1" smtClean="0"/>
              <a:t>Formulate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collisions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violations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Collision</a:t>
            </a:r>
            <a:r>
              <a:rPr lang="de-DE" dirty="0" smtClean="0"/>
              <a:t> </a:t>
            </a:r>
            <a:r>
              <a:rPr lang="de-DE" dirty="0" err="1" smtClean="0"/>
              <a:t>handling</a:t>
            </a:r>
            <a:r>
              <a:rPr lang="de-DE" dirty="0" smtClean="0"/>
              <a:t> </a:t>
            </a:r>
            <a:r>
              <a:rPr lang="de-DE" dirty="0" err="1" smtClean="0"/>
              <a:t>schemes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 bwMode="auto">
          <a:xfrm>
            <a:off x="7020272" y="3501008"/>
            <a:ext cx="1584176" cy="50405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Ellipse 5"/>
          <p:cNvSpPr/>
          <p:nvPr/>
        </p:nvSpPr>
        <p:spPr bwMode="auto">
          <a:xfrm>
            <a:off x="7380312" y="2852936"/>
            <a:ext cx="900100" cy="9001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8" name="Gerade Verbindung 7"/>
          <p:cNvCxnSpPr/>
          <p:nvPr/>
        </p:nvCxnSpPr>
        <p:spPr bwMode="auto">
          <a:xfrm>
            <a:off x="7823689" y="3302986"/>
            <a:ext cx="0" cy="576064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59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Aka. </a:t>
            </a:r>
            <a:r>
              <a:rPr lang="de-DE" dirty="0" err="1" smtClean="0"/>
              <a:t>Propagating</a:t>
            </a:r>
            <a:r>
              <a:rPr lang="de-DE" dirty="0" smtClean="0"/>
              <a:t> Impulses </a:t>
            </a:r>
          </a:p>
          <a:p>
            <a:endParaRPr lang="de-DE" dirty="0" smtClean="0"/>
          </a:p>
          <a:p>
            <a:r>
              <a:rPr lang="de-DE" dirty="0" err="1" smtClean="0"/>
              <a:t>Stability</a:t>
            </a:r>
            <a:endParaRPr lang="de-DE" dirty="0" smtClean="0"/>
          </a:p>
          <a:p>
            <a:pPr lvl="1"/>
            <a:r>
              <a:rPr lang="de-DE" dirty="0" smtClean="0"/>
              <a:t>Add </a:t>
            </a:r>
            <a:r>
              <a:rPr lang="de-DE" dirty="0" err="1" smtClean="0"/>
              <a:t>iterations</a:t>
            </a:r>
            <a:endParaRPr lang="de-DE" dirty="0" smtClean="0"/>
          </a:p>
          <a:p>
            <a:pPr lvl="1"/>
            <a:r>
              <a:rPr lang="de-DE" dirty="0" err="1" smtClean="0"/>
              <a:t>Solve</a:t>
            </a:r>
            <a:r>
              <a:rPr lang="de-DE" dirty="0" smtClean="0"/>
              <a:t> </a:t>
            </a:r>
            <a:r>
              <a:rPr lang="de-DE" dirty="0" err="1" smtClean="0"/>
              <a:t>impulses</a:t>
            </a:r>
            <a:r>
              <a:rPr lang="de-DE" dirty="0" smtClean="0"/>
              <a:t> in </a:t>
            </a:r>
            <a:r>
              <a:rPr lang="de-DE" dirty="0" err="1" smtClean="0"/>
              <a:t>order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importance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Adaptive </a:t>
            </a:r>
            <a:r>
              <a:rPr lang="de-DE" dirty="0" err="1" smtClean="0"/>
              <a:t>schemes</a:t>
            </a:r>
            <a:endParaRPr lang="de-DE" dirty="0"/>
          </a:p>
          <a:p>
            <a:pPr lvl="1"/>
            <a:r>
              <a:rPr lang="de-DE" dirty="0" err="1" smtClean="0"/>
              <a:t>Few</a:t>
            </a:r>
            <a:r>
              <a:rPr lang="de-DE" dirty="0" smtClean="0"/>
              <a:t>, „large“ </a:t>
            </a:r>
            <a:r>
              <a:rPr lang="de-DE" dirty="0" err="1" smtClean="0"/>
              <a:t>contacts</a:t>
            </a:r>
            <a:r>
              <a:rPr lang="de-DE" dirty="0" smtClean="0"/>
              <a:t>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err="1" smtClean="0">
                <a:sym typeface="Wingdings"/>
              </a:rPr>
              <a:t>need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fewer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iterations</a:t>
            </a:r>
            <a:endParaRPr lang="de-DE" dirty="0" smtClean="0">
              <a:sym typeface="Wingdings"/>
            </a:endParaRPr>
          </a:p>
          <a:p>
            <a:pPr lvl="1"/>
            <a:r>
              <a:rPr lang="de-DE" dirty="0" err="1" smtClean="0">
                <a:sym typeface="Wingdings"/>
              </a:rPr>
              <a:t>Many</a:t>
            </a:r>
            <a:r>
              <a:rPr lang="de-DE" dirty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contacts</a:t>
            </a:r>
            <a:r>
              <a:rPr lang="de-DE" dirty="0" smtClean="0">
                <a:sym typeface="Wingdings"/>
              </a:rPr>
              <a:t>  </a:t>
            </a:r>
            <a:r>
              <a:rPr lang="de-DE" dirty="0" err="1" smtClean="0">
                <a:sym typeface="Wingdings"/>
              </a:rPr>
              <a:t>need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more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iterations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Sequential</a:t>
            </a:r>
            <a:r>
              <a:rPr lang="de-DE" dirty="0" smtClean="0"/>
              <a:t> Impulses</a:t>
            </a:r>
            <a:endParaRPr lang="de-DE" dirty="0"/>
          </a:p>
        </p:txBody>
      </p:sp>
      <p:sp>
        <p:nvSpPr>
          <p:cNvPr id="5" name="Ellipse 4"/>
          <p:cNvSpPr/>
          <p:nvPr/>
        </p:nvSpPr>
        <p:spPr bwMode="auto">
          <a:xfrm>
            <a:off x="6012160" y="2348880"/>
            <a:ext cx="720080" cy="72008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Ellipse 5"/>
          <p:cNvSpPr/>
          <p:nvPr/>
        </p:nvSpPr>
        <p:spPr bwMode="auto">
          <a:xfrm>
            <a:off x="6804248" y="2348880"/>
            <a:ext cx="720080" cy="72008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7596336" y="2348880"/>
            <a:ext cx="720080" cy="72008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9" name="Gerade Verbindung mit Pfeil 8"/>
          <p:cNvCxnSpPr>
            <a:endCxn id="5" idx="6"/>
          </p:cNvCxnSpPr>
          <p:nvPr/>
        </p:nvCxnSpPr>
        <p:spPr bwMode="auto">
          <a:xfrm>
            <a:off x="6372200" y="2708920"/>
            <a:ext cx="360040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50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Aka. </a:t>
            </a:r>
            <a:r>
              <a:rPr lang="de-DE" dirty="0" err="1" smtClean="0"/>
              <a:t>Propagating</a:t>
            </a:r>
            <a:r>
              <a:rPr lang="de-DE" dirty="0" smtClean="0"/>
              <a:t> Impulses </a:t>
            </a:r>
          </a:p>
          <a:p>
            <a:endParaRPr lang="de-DE" dirty="0" smtClean="0"/>
          </a:p>
          <a:p>
            <a:r>
              <a:rPr lang="de-DE" dirty="0" err="1" smtClean="0"/>
              <a:t>Stability</a:t>
            </a:r>
            <a:endParaRPr lang="de-DE" dirty="0" smtClean="0"/>
          </a:p>
          <a:p>
            <a:pPr lvl="1"/>
            <a:r>
              <a:rPr lang="de-DE" dirty="0" smtClean="0"/>
              <a:t>Add </a:t>
            </a:r>
            <a:r>
              <a:rPr lang="de-DE" dirty="0" err="1" smtClean="0"/>
              <a:t>iterations</a:t>
            </a:r>
            <a:endParaRPr lang="de-DE" dirty="0" smtClean="0"/>
          </a:p>
          <a:p>
            <a:pPr lvl="1"/>
            <a:r>
              <a:rPr lang="de-DE" dirty="0" err="1" smtClean="0"/>
              <a:t>Solve</a:t>
            </a:r>
            <a:r>
              <a:rPr lang="de-DE" dirty="0" smtClean="0"/>
              <a:t> </a:t>
            </a:r>
            <a:r>
              <a:rPr lang="de-DE" dirty="0" err="1" smtClean="0"/>
              <a:t>impulses</a:t>
            </a:r>
            <a:r>
              <a:rPr lang="de-DE" dirty="0" smtClean="0"/>
              <a:t> in </a:t>
            </a:r>
            <a:r>
              <a:rPr lang="de-DE" dirty="0" err="1" smtClean="0"/>
              <a:t>order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importance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Adaptive </a:t>
            </a:r>
            <a:r>
              <a:rPr lang="de-DE" dirty="0" err="1" smtClean="0"/>
              <a:t>schemes</a:t>
            </a:r>
            <a:endParaRPr lang="de-DE" dirty="0"/>
          </a:p>
          <a:p>
            <a:pPr lvl="1"/>
            <a:r>
              <a:rPr lang="de-DE" dirty="0" err="1" smtClean="0"/>
              <a:t>Few</a:t>
            </a:r>
            <a:r>
              <a:rPr lang="de-DE" dirty="0" smtClean="0"/>
              <a:t>, „large“ </a:t>
            </a:r>
            <a:r>
              <a:rPr lang="de-DE" dirty="0" err="1" smtClean="0"/>
              <a:t>contacts</a:t>
            </a:r>
            <a:r>
              <a:rPr lang="de-DE" dirty="0" smtClean="0"/>
              <a:t>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err="1" smtClean="0">
                <a:sym typeface="Wingdings"/>
              </a:rPr>
              <a:t>need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fewer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iterations</a:t>
            </a:r>
            <a:endParaRPr lang="de-DE" dirty="0" smtClean="0">
              <a:sym typeface="Wingdings"/>
            </a:endParaRPr>
          </a:p>
          <a:p>
            <a:pPr lvl="1"/>
            <a:r>
              <a:rPr lang="de-DE" dirty="0" err="1" smtClean="0">
                <a:sym typeface="Wingdings"/>
              </a:rPr>
              <a:t>Many</a:t>
            </a:r>
            <a:r>
              <a:rPr lang="de-DE" dirty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contacts</a:t>
            </a:r>
            <a:r>
              <a:rPr lang="de-DE" dirty="0" smtClean="0">
                <a:sym typeface="Wingdings"/>
              </a:rPr>
              <a:t>  </a:t>
            </a:r>
            <a:r>
              <a:rPr lang="de-DE" dirty="0" err="1" smtClean="0">
                <a:sym typeface="Wingdings"/>
              </a:rPr>
              <a:t>need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more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iterations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Sequential</a:t>
            </a:r>
            <a:r>
              <a:rPr lang="de-DE" dirty="0" smtClean="0"/>
              <a:t> Impulses</a:t>
            </a:r>
            <a:endParaRPr lang="de-DE" dirty="0"/>
          </a:p>
        </p:txBody>
      </p:sp>
      <p:sp>
        <p:nvSpPr>
          <p:cNvPr id="5" name="Ellipse 4"/>
          <p:cNvSpPr/>
          <p:nvPr/>
        </p:nvSpPr>
        <p:spPr bwMode="auto">
          <a:xfrm>
            <a:off x="6228184" y="2348880"/>
            <a:ext cx="720080" cy="72008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Ellipse 5"/>
          <p:cNvSpPr/>
          <p:nvPr/>
        </p:nvSpPr>
        <p:spPr bwMode="auto">
          <a:xfrm>
            <a:off x="6804248" y="2348880"/>
            <a:ext cx="720080" cy="72008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7596336" y="2348880"/>
            <a:ext cx="720080" cy="72008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9" name="Gerade Verbindung mit Pfeil 8"/>
          <p:cNvCxnSpPr/>
          <p:nvPr/>
        </p:nvCxnSpPr>
        <p:spPr bwMode="auto">
          <a:xfrm>
            <a:off x="7164288" y="2697500"/>
            <a:ext cx="360040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84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Aka. </a:t>
            </a:r>
            <a:r>
              <a:rPr lang="de-DE" dirty="0" err="1" smtClean="0"/>
              <a:t>Propagating</a:t>
            </a:r>
            <a:r>
              <a:rPr lang="de-DE" dirty="0" smtClean="0"/>
              <a:t> Impulses </a:t>
            </a:r>
          </a:p>
          <a:p>
            <a:endParaRPr lang="de-DE" dirty="0" smtClean="0"/>
          </a:p>
          <a:p>
            <a:r>
              <a:rPr lang="de-DE" dirty="0" err="1" smtClean="0"/>
              <a:t>Stability</a:t>
            </a:r>
            <a:endParaRPr lang="de-DE" dirty="0" smtClean="0"/>
          </a:p>
          <a:p>
            <a:pPr lvl="1"/>
            <a:r>
              <a:rPr lang="de-DE" dirty="0" smtClean="0"/>
              <a:t>Add </a:t>
            </a:r>
            <a:r>
              <a:rPr lang="de-DE" dirty="0" err="1" smtClean="0"/>
              <a:t>iterations</a:t>
            </a:r>
            <a:endParaRPr lang="de-DE" dirty="0" smtClean="0"/>
          </a:p>
          <a:p>
            <a:pPr lvl="1"/>
            <a:r>
              <a:rPr lang="de-DE" dirty="0" err="1" smtClean="0"/>
              <a:t>Solve</a:t>
            </a:r>
            <a:r>
              <a:rPr lang="de-DE" dirty="0" smtClean="0"/>
              <a:t> </a:t>
            </a:r>
            <a:r>
              <a:rPr lang="de-DE" dirty="0" err="1" smtClean="0"/>
              <a:t>impulses</a:t>
            </a:r>
            <a:r>
              <a:rPr lang="de-DE" dirty="0" smtClean="0"/>
              <a:t> in </a:t>
            </a:r>
            <a:r>
              <a:rPr lang="de-DE" dirty="0" err="1" smtClean="0"/>
              <a:t>order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importance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Adaptive </a:t>
            </a:r>
            <a:r>
              <a:rPr lang="de-DE" dirty="0" err="1" smtClean="0"/>
              <a:t>schemes</a:t>
            </a:r>
            <a:endParaRPr lang="de-DE" dirty="0"/>
          </a:p>
          <a:p>
            <a:pPr lvl="1"/>
            <a:r>
              <a:rPr lang="de-DE" dirty="0" err="1" smtClean="0"/>
              <a:t>Few</a:t>
            </a:r>
            <a:r>
              <a:rPr lang="de-DE" dirty="0" smtClean="0"/>
              <a:t>, „large“ </a:t>
            </a:r>
            <a:r>
              <a:rPr lang="de-DE" dirty="0" err="1" smtClean="0"/>
              <a:t>contacts</a:t>
            </a:r>
            <a:r>
              <a:rPr lang="de-DE" dirty="0" smtClean="0"/>
              <a:t>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err="1" smtClean="0">
                <a:sym typeface="Wingdings"/>
              </a:rPr>
              <a:t>need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fewer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iterations</a:t>
            </a:r>
            <a:endParaRPr lang="de-DE" dirty="0" smtClean="0">
              <a:sym typeface="Wingdings"/>
            </a:endParaRPr>
          </a:p>
          <a:p>
            <a:pPr lvl="1"/>
            <a:r>
              <a:rPr lang="de-DE" dirty="0" err="1" smtClean="0">
                <a:sym typeface="Wingdings"/>
              </a:rPr>
              <a:t>Many</a:t>
            </a:r>
            <a:r>
              <a:rPr lang="de-DE" dirty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contacts</a:t>
            </a:r>
            <a:r>
              <a:rPr lang="de-DE" dirty="0" smtClean="0">
                <a:sym typeface="Wingdings"/>
              </a:rPr>
              <a:t>  </a:t>
            </a:r>
            <a:r>
              <a:rPr lang="de-DE" dirty="0" err="1" smtClean="0">
                <a:sym typeface="Wingdings"/>
              </a:rPr>
              <a:t>need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more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iterations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Sequential</a:t>
            </a:r>
            <a:r>
              <a:rPr lang="de-DE" dirty="0" smtClean="0"/>
              <a:t> Impulses</a:t>
            </a:r>
            <a:endParaRPr lang="de-DE" dirty="0"/>
          </a:p>
        </p:txBody>
      </p:sp>
      <p:sp>
        <p:nvSpPr>
          <p:cNvPr id="5" name="Ellipse 4"/>
          <p:cNvSpPr/>
          <p:nvPr/>
        </p:nvSpPr>
        <p:spPr bwMode="auto">
          <a:xfrm>
            <a:off x="6228184" y="2348880"/>
            <a:ext cx="720080" cy="72008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Ellipse 5"/>
          <p:cNvSpPr/>
          <p:nvPr/>
        </p:nvSpPr>
        <p:spPr bwMode="auto">
          <a:xfrm>
            <a:off x="7092280" y="2348880"/>
            <a:ext cx="720080" cy="72008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7596336" y="2348880"/>
            <a:ext cx="720080" cy="72008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9" name="Gerade Verbindung mit Pfeil 8"/>
          <p:cNvCxnSpPr/>
          <p:nvPr/>
        </p:nvCxnSpPr>
        <p:spPr bwMode="auto">
          <a:xfrm>
            <a:off x="7884368" y="2697500"/>
            <a:ext cx="360040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19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Aka. </a:t>
            </a:r>
            <a:r>
              <a:rPr lang="de-DE" dirty="0" err="1" smtClean="0"/>
              <a:t>Propagating</a:t>
            </a:r>
            <a:r>
              <a:rPr lang="de-DE" dirty="0" smtClean="0"/>
              <a:t> Impulses </a:t>
            </a:r>
          </a:p>
          <a:p>
            <a:endParaRPr lang="de-DE" dirty="0" smtClean="0"/>
          </a:p>
          <a:p>
            <a:r>
              <a:rPr lang="de-DE" dirty="0" err="1" smtClean="0"/>
              <a:t>Stability</a:t>
            </a:r>
            <a:endParaRPr lang="de-DE" dirty="0" smtClean="0"/>
          </a:p>
          <a:p>
            <a:pPr lvl="1"/>
            <a:r>
              <a:rPr lang="de-DE" dirty="0" smtClean="0"/>
              <a:t>Add </a:t>
            </a:r>
            <a:r>
              <a:rPr lang="de-DE" dirty="0" err="1" smtClean="0"/>
              <a:t>iterations</a:t>
            </a:r>
            <a:endParaRPr lang="de-DE" dirty="0" smtClean="0"/>
          </a:p>
          <a:p>
            <a:pPr lvl="1"/>
            <a:r>
              <a:rPr lang="de-DE" dirty="0" err="1" smtClean="0"/>
              <a:t>Solve</a:t>
            </a:r>
            <a:r>
              <a:rPr lang="de-DE" dirty="0" smtClean="0"/>
              <a:t> </a:t>
            </a:r>
            <a:r>
              <a:rPr lang="de-DE" dirty="0" err="1" smtClean="0"/>
              <a:t>impulses</a:t>
            </a:r>
            <a:r>
              <a:rPr lang="de-DE" dirty="0" smtClean="0"/>
              <a:t> in </a:t>
            </a:r>
            <a:r>
              <a:rPr lang="de-DE" dirty="0" err="1" smtClean="0"/>
              <a:t>order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importance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Adaptive </a:t>
            </a:r>
            <a:r>
              <a:rPr lang="de-DE" dirty="0" err="1" smtClean="0"/>
              <a:t>schemes</a:t>
            </a:r>
            <a:endParaRPr lang="de-DE" dirty="0"/>
          </a:p>
          <a:p>
            <a:pPr lvl="1"/>
            <a:r>
              <a:rPr lang="de-DE" dirty="0" err="1" smtClean="0"/>
              <a:t>Few</a:t>
            </a:r>
            <a:r>
              <a:rPr lang="de-DE" dirty="0" smtClean="0"/>
              <a:t>, „large“ </a:t>
            </a:r>
            <a:r>
              <a:rPr lang="de-DE" dirty="0" err="1" smtClean="0"/>
              <a:t>contacts</a:t>
            </a:r>
            <a:r>
              <a:rPr lang="de-DE" dirty="0" smtClean="0"/>
              <a:t>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err="1" smtClean="0">
                <a:sym typeface="Wingdings"/>
              </a:rPr>
              <a:t>need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fewer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iterations</a:t>
            </a:r>
            <a:endParaRPr lang="de-DE" dirty="0" smtClean="0">
              <a:sym typeface="Wingdings"/>
            </a:endParaRPr>
          </a:p>
          <a:p>
            <a:pPr lvl="1"/>
            <a:r>
              <a:rPr lang="de-DE" dirty="0" err="1" smtClean="0">
                <a:sym typeface="Wingdings"/>
              </a:rPr>
              <a:t>Many</a:t>
            </a:r>
            <a:r>
              <a:rPr lang="de-DE" dirty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contacts</a:t>
            </a:r>
            <a:r>
              <a:rPr lang="de-DE" dirty="0" smtClean="0">
                <a:sym typeface="Wingdings"/>
              </a:rPr>
              <a:t>  </a:t>
            </a:r>
            <a:r>
              <a:rPr lang="de-DE" dirty="0" err="1" smtClean="0">
                <a:sym typeface="Wingdings"/>
              </a:rPr>
              <a:t>need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more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iterations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Sequential</a:t>
            </a:r>
            <a:r>
              <a:rPr lang="de-DE" dirty="0" smtClean="0"/>
              <a:t> Impulses</a:t>
            </a:r>
            <a:endParaRPr lang="de-DE" dirty="0"/>
          </a:p>
        </p:txBody>
      </p:sp>
      <p:sp>
        <p:nvSpPr>
          <p:cNvPr id="5" name="Ellipse 4"/>
          <p:cNvSpPr/>
          <p:nvPr/>
        </p:nvSpPr>
        <p:spPr bwMode="auto">
          <a:xfrm>
            <a:off x="6228184" y="2348880"/>
            <a:ext cx="720080" cy="72008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Ellipse 5"/>
          <p:cNvSpPr/>
          <p:nvPr/>
        </p:nvSpPr>
        <p:spPr bwMode="auto">
          <a:xfrm>
            <a:off x="7092280" y="2348880"/>
            <a:ext cx="720080" cy="72008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7956376" y="2348880"/>
            <a:ext cx="720080" cy="72008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9" name="Gerade Verbindung mit Pfeil 8"/>
          <p:cNvCxnSpPr/>
          <p:nvPr/>
        </p:nvCxnSpPr>
        <p:spPr bwMode="auto">
          <a:xfrm>
            <a:off x="8316416" y="2697500"/>
            <a:ext cx="360040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11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Constraint</a:t>
            </a:r>
            <a:r>
              <a:rPr lang="de-DE" dirty="0"/>
              <a:t> </a:t>
            </a:r>
            <a:r>
              <a:rPr lang="de-DE" dirty="0" err="1" smtClean="0"/>
              <a:t>Vector</a:t>
            </a:r>
            <a:endParaRPr lang="de-DE" dirty="0" smtClean="0"/>
          </a:p>
          <a:p>
            <a:pPr lvl="1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collision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constraint</a:t>
            </a:r>
            <a:endParaRPr lang="de-DE" dirty="0"/>
          </a:p>
          <a:p>
            <a:pPr lvl="1"/>
            <a:r>
              <a:rPr lang="de-DE" dirty="0" err="1" smtClean="0"/>
              <a:t>Equality</a:t>
            </a:r>
            <a:r>
              <a:rPr lang="de-DE" dirty="0" smtClean="0"/>
              <a:t> </a:t>
            </a:r>
            <a:r>
              <a:rPr lang="de-DE" dirty="0" err="1" smtClean="0"/>
              <a:t>constraint</a:t>
            </a:r>
            <a:endParaRPr lang="de-DE" dirty="0" smtClean="0"/>
          </a:p>
          <a:p>
            <a:pPr lvl="2"/>
            <a:r>
              <a:rPr lang="de-DE" dirty="0" smtClean="0"/>
              <a:t>Objects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stay</a:t>
            </a:r>
            <a:r>
              <a:rPr lang="de-DE" dirty="0" smtClean="0"/>
              <a:t> at a </a:t>
            </a:r>
            <a:r>
              <a:rPr lang="de-DE" dirty="0" err="1" smtClean="0"/>
              <a:t>fixed</a:t>
            </a:r>
            <a:r>
              <a:rPr lang="de-DE" dirty="0" smtClean="0"/>
              <a:t> relative </a:t>
            </a:r>
            <a:r>
              <a:rPr lang="de-DE" dirty="0" err="1" smtClean="0"/>
              <a:t>position</a:t>
            </a:r>
            <a:endParaRPr lang="de-DE" dirty="0" smtClean="0"/>
          </a:p>
          <a:p>
            <a:pPr lvl="1"/>
            <a:r>
              <a:rPr lang="de-DE" dirty="0" err="1" smtClean="0"/>
              <a:t>Inequality</a:t>
            </a:r>
            <a:r>
              <a:rPr lang="de-DE" dirty="0" smtClean="0"/>
              <a:t> </a:t>
            </a:r>
            <a:r>
              <a:rPr lang="de-DE" dirty="0" err="1" smtClean="0"/>
              <a:t>constraints</a:t>
            </a:r>
            <a:endParaRPr lang="de-DE" dirty="0" smtClean="0"/>
          </a:p>
          <a:p>
            <a:pPr lvl="2"/>
            <a:r>
              <a:rPr lang="de-DE" dirty="0" smtClean="0"/>
              <a:t>E.g.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separating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after </a:t>
            </a:r>
            <a:r>
              <a:rPr lang="de-DE" dirty="0" err="1" smtClean="0"/>
              <a:t>collisions</a:t>
            </a:r>
            <a:endParaRPr lang="de-DE" dirty="0"/>
          </a:p>
          <a:p>
            <a:endParaRPr lang="de-DE" dirty="0"/>
          </a:p>
          <a:p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collision</a:t>
            </a:r>
            <a:r>
              <a:rPr lang="de-DE" dirty="0" smtClean="0"/>
              <a:t>, </a:t>
            </a:r>
            <a:r>
              <a:rPr lang="de-DE" dirty="0" err="1" smtClean="0"/>
              <a:t>add</a:t>
            </a:r>
            <a:r>
              <a:rPr lang="de-DE" dirty="0" smtClean="0"/>
              <a:t> a </a:t>
            </a:r>
            <a:r>
              <a:rPr lang="de-DE" dirty="0" err="1" smtClean="0"/>
              <a:t>constraint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constraint</a:t>
            </a:r>
            <a:r>
              <a:rPr lang="de-DE" dirty="0" smtClean="0"/>
              <a:t> </a:t>
            </a:r>
            <a:r>
              <a:rPr lang="de-DE" dirty="0" err="1" smtClean="0"/>
              <a:t>vector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Results</a:t>
            </a:r>
            <a:r>
              <a:rPr lang="de-DE" dirty="0" smtClean="0"/>
              <a:t> in a large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equations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Solve</a:t>
            </a:r>
            <a:r>
              <a:rPr lang="de-DE" dirty="0" smtClean="0"/>
              <a:t> via Linear </a:t>
            </a:r>
            <a:r>
              <a:rPr lang="de-DE" dirty="0" err="1" smtClean="0"/>
              <a:t>Complementarity</a:t>
            </a:r>
            <a:r>
              <a:rPr lang="de-DE" dirty="0" smtClean="0"/>
              <a:t> Problem (LCP)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Constraint-based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158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gp1.wac.edgecastcdn.net/802892/production_public/Artist/2447327/image/small/1330617573_stickm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890" y="2708920"/>
            <a:ext cx="3882606" cy="291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Sometimes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placeholders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Planes</a:t>
            </a:r>
          </a:p>
          <a:p>
            <a:pPr lvl="1"/>
            <a:r>
              <a:rPr lang="de-DE" dirty="0" err="1" smtClean="0"/>
              <a:t>Ground</a:t>
            </a:r>
            <a:r>
              <a:rPr lang="de-DE" dirty="0" smtClean="0"/>
              <a:t> plane</a:t>
            </a:r>
          </a:p>
          <a:p>
            <a:pPr lvl="1"/>
            <a:r>
              <a:rPr lang="de-DE" dirty="0" smtClean="0"/>
              <a:t>Simple </a:t>
            </a:r>
            <a:r>
              <a:rPr lang="de-DE" dirty="0" err="1" smtClean="0"/>
              <a:t>intersection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Boxes</a:t>
            </a:r>
          </a:p>
          <a:p>
            <a:endParaRPr lang="de-DE" dirty="0"/>
          </a:p>
          <a:p>
            <a:r>
              <a:rPr lang="de-DE" dirty="0" err="1" smtClean="0"/>
              <a:t>Spheres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Capsules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Hand-</a:t>
            </a:r>
            <a:r>
              <a:rPr lang="de-DE" dirty="0" err="1" smtClean="0"/>
              <a:t>placed</a:t>
            </a:r>
            <a:r>
              <a:rPr lang="de-DE" dirty="0" smtClean="0"/>
              <a:t> </a:t>
            </a:r>
            <a:r>
              <a:rPr lang="de-DE" dirty="0" err="1" smtClean="0"/>
              <a:t>colliders</a:t>
            </a:r>
            <a:endParaRPr lang="de-DE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6413316" y="2767836"/>
            <a:ext cx="1008112" cy="2749396"/>
            <a:chOff x="6372200" y="2276872"/>
            <a:chExt cx="792088" cy="2952328"/>
          </a:xfrm>
          <a:solidFill>
            <a:srgbClr val="000000">
              <a:alpha val="21961"/>
            </a:srgbClr>
          </a:solidFill>
        </p:grpSpPr>
        <p:sp>
          <p:nvSpPr>
            <p:cNvPr id="7" name="Rechteck 6"/>
            <p:cNvSpPr/>
            <p:nvPr/>
          </p:nvSpPr>
          <p:spPr bwMode="auto">
            <a:xfrm>
              <a:off x="6372200" y="2672916"/>
              <a:ext cx="792088" cy="219624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Ellipse 4"/>
            <p:cNvSpPr/>
            <p:nvPr/>
          </p:nvSpPr>
          <p:spPr bwMode="auto">
            <a:xfrm>
              <a:off x="6372200" y="2276872"/>
              <a:ext cx="792088" cy="792088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Ellipse 5"/>
            <p:cNvSpPr/>
            <p:nvPr/>
          </p:nvSpPr>
          <p:spPr bwMode="auto">
            <a:xfrm>
              <a:off x="6372200" y="4437112"/>
              <a:ext cx="792088" cy="792088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009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Runge </a:t>
            </a:r>
            <a:r>
              <a:rPr lang="de-DE" dirty="0" err="1" smtClean="0"/>
              <a:t>Kutta</a:t>
            </a:r>
            <a:r>
              <a:rPr lang="de-DE" dirty="0" smtClean="0"/>
              <a:t> 4th </a:t>
            </a:r>
            <a:r>
              <a:rPr lang="de-DE" dirty="0" err="1" smtClean="0"/>
              <a:t>order</a:t>
            </a:r>
            <a:r>
              <a:rPr lang="de-DE" dirty="0" smtClean="0"/>
              <a:t> (RK 4)</a:t>
            </a:r>
          </a:p>
          <a:p>
            <a:pPr lvl="1"/>
            <a:r>
              <a:rPr lang="de-DE" dirty="0" err="1" smtClean="0"/>
              <a:t>Approximate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4 </a:t>
            </a:r>
            <a:r>
              <a:rPr lang="de-DE" dirty="0" err="1" smtClean="0"/>
              <a:t>values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Velocity-</a:t>
            </a:r>
            <a:r>
              <a:rPr lang="de-DE" dirty="0" err="1" smtClean="0"/>
              <a:t>less</a:t>
            </a:r>
            <a:r>
              <a:rPr lang="de-DE" dirty="0" smtClean="0"/>
              <a:t> </a:t>
            </a:r>
            <a:r>
              <a:rPr lang="de-DE" dirty="0" err="1" smtClean="0"/>
              <a:t>Verlet</a:t>
            </a:r>
            <a:r>
              <a:rPr lang="de-DE" dirty="0" smtClean="0"/>
              <a:t> </a:t>
            </a:r>
            <a:r>
              <a:rPr lang="de-DE" dirty="0" err="1" smtClean="0"/>
              <a:t>integration</a:t>
            </a:r>
            <a:endParaRPr lang="de-DE" dirty="0" smtClean="0"/>
          </a:p>
          <a:p>
            <a:pPr lvl="1"/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explicitly</a:t>
            </a:r>
            <a:r>
              <a:rPr lang="de-DE" dirty="0" smtClean="0"/>
              <a:t> </a:t>
            </a:r>
            <a:r>
              <a:rPr lang="de-DE" dirty="0" err="1" smtClean="0"/>
              <a:t>saved</a:t>
            </a:r>
            <a:r>
              <a:rPr lang="de-DE" dirty="0" smtClean="0"/>
              <a:t> </a:t>
            </a:r>
            <a:r>
              <a:rPr lang="de-DE" dirty="0" err="1" smtClean="0"/>
              <a:t>velocity</a:t>
            </a:r>
            <a:endParaRPr lang="de-DE" dirty="0" smtClean="0"/>
          </a:p>
          <a:p>
            <a:pPr lvl="1"/>
            <a:r>
              <a:rPr lang="de-DE" dirty="0" err="1" smtClean="0"/>
              <a:t>Instead</a:t>
            </a:r>
            <a:r>
              <a:rPr lang="de-DE" dirty="0" smtClean="0"/>
              <a:t>, </a:t>
            </a:r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position</a:t>
            </a:r>
            <a:r>
              <a:rPr lang="de-DE" dirty="0" smtClean="0"/>
              <a:t> </a:t>
            </a:r>
            <a:r>
              <a:rPr lang="de-DE" dirty="0" err="1" smtClean="0"/>
              <a:t>difference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calculation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r>
              <a:rPr lang="de-DE" dirty="0" smtClean="0"/>
              <a:t>x(t + </a:t>
            </a:r>
            <a:r>
              <a:rPr lang="de-DE" dirty="0" err="1" smtClean="0"/>
              <a:t>deltaT</a:t>
            </a:r>
            <a:r>
              <a:rPr lang="de-DE" dirty="0" smtClean="0"/>
              <a:t>) = 2 * x(t) – x(t – </a:t>
            </a:r>
            <a:r>
              <a:rPr lang="de-DE" dirty="0" err="1" smtClean="0"/>
              <a:t>deltaT</a:t>
            </a:r>
            <a:r>
              <a:rPr lang="de-DE" dirty="0" smtClean="0"/>
              <a:t>) + deltaT^2 * a</a:t>
            </a:r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Other </a:t>
            </a:r>
            <a:r>
              <a:rPr lang="de-DE" dirty="0" err="1" smtClean="0"/>
              <a:t>integrators</a:t>
            </a:r>
            <a:endParaRPr lang="de-DE" dirty="0"/>
          </a:p>
        </p:txBody>
      </p:sp>
      <p:pic>
        <p:nvPicPr>
          <p:cNvPr id="7170" name="Picture 2" descr="&#10;\begin{align}&#10;k_1 &amp;= f(t_n, y_n),&#10;\\&#10;k_2 &amp;= f(t_n + \tfrac{h}{2}, y_n + \tfrac{1}{2} k_1 h),&#10;\\&#10;k_3 &amp;= f(t_n + \tfrac{h}{2}, y_n + \tfrac{1}{2} k_2 h),&#10;\\&#10;k_4 &amp;= f(t_n + h, y_n + k_3 h).&#10;\end{align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060848"/>
            <a:ext cx="2085975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\begin{align}&#10;y_{n+1} &amp;= y_n + \tfrac{h}{6}\left(k_1 + 2k_2 + 2k_3 + k_4 \right)\\&#10;t_{n+1} &amp;= t_n + h \\&#10;\end{align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20888"/>
            <a:ext cx="28479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64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Angular </a:t>
            </a:r>
            <a:r>
              <a:rPr lang="de-DE" dirty="0" err="1" smtClean="0"/>
              <a:t>Velocity</a:t>
            </a:r>
            <a:r>
              <a:rPr lang="de-DE" dirty="0" smtClean="0"/>
              <a:t>, </a:t>
            </a:r>
            <a:r>
              <a:rPr lang="de-DE" dirty="0" err="1" smtClean="0"/>
              <a:t>Acceleration</a:t>
            </a:r>
            <a:endParaRPr lang="de-DE" dirty="0" smtClean="0"/>
          </a:p>
          <a:p>
            <a:pPr lvl="1"/>
            <a:r>
              <a:rPr lang="de-DE" dirty="0" smtClean="0"/>
              <a:t>Save </a:t>
            </a:r>
            <a:r>
              <a:rPr lang="de-DE" dirty="0" err="1" smtClean="0"/>
              <a:t>as</a:t>
            </a:r>
            <a:r>
              <a:rPr lang="de-DE" dirty="0" smtClean="0"/>
              <a:t> additional </a:t>
            </a:r>
            <a:r>
              <a:rPr lang="de-DE" dirty="0" err="1" smtClean="0"/>
              <a:t>properties</a:t>
            </a:r>
            <a:endParaRPr lang="de-DE" dirty="0" smtClean="0"/>
          </a:p>
          <a:p>
            <a:pPr lvl="1"/>
            <a:r>
              <a:rPr lang="de-DE" dirty="0" err="1" smtClean="0"/>
              <a:t>Velocity</a:t>
            </a:r>
            <a:r>
              <a:rPr lang="de-DE" dirty="0" smtClean="0"/>
              <a:t>: 3-Vector, </a:t>
            </a:r>
            <a:r>
              <a:rPr lang="de-DE" dirty="0" err="1" smtClean="0"/>
              <a:t>Rotations</a:t>
            </a:r>
            <a:r>
              <a:rPr lang="de-DE" dirty="0" smtClean="0"/>
              <a:t> </a:t>
            </a:r>
            <a:r>
              <a:rPr lang="de-DE" dirty="0" err="1" smtClean="0"/>
              <a:t>around</a:t>
            </a:r>
            <a:r>
              <a:rPr lang="de-DE" dirty="0" smtClean="0"/>
              <a:t> x, y, z </a:t>
            </a:r>
            <a:r>
              <a:rPr lang="de-DE" dirty="0" err="1" smtClean="0"/>
              <a:t>axis</a:t>
            </a:r>
            <a:endParaRPr lang="de-DE" dirty="0" smtClean="0"/>
          </a:p>
          <a:p>
            <a:pPr lvl="1"/>
            <a:r>
              <a:rPr lang="de-DE" dirty="0" err="1" smtClean="0"/>
              <a:t>Accelaration</a:t>
            </a:r>
            <a:r>
              <a:rPr lang="de-DE" dirty="0" smtClean="0"/>
              <a:t>: Change in angular </a:t>
            </a:r>
            <a:r>
              <a:rPr lang="de-DE" dirty="0" err="1" smtClean="0"/>
              <a:t>velocity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Mass</a:t>
            </a:r>
            <a:r>
              <a:rPr lang="de-DE" dirty="0" smtClean="0"/>
              <a:t> Moment </a:t>
            </a:r>
            <a:r>
              <a:rPr lang="de-DE" dirty="0" err="1" smtClean="0"/>
              <a:t>of</a:t>
            </a:r>
            <a:r>
              <a:rPr lang="de-DE" dirty="0" smtClean="0"/>
              <a:t> Inertia</a:t>
            </a:r>
          </a:p>
          <a:p>
            <a:pPr lvl="1"/>
            <a:r>
              <a:rPr lang="de-DE" dirty="0" smtClean="0"/>
              <a:t>Property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resists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in angular </a:t>
            </a:r>
            <a:r>
              <a:rPr lang="de-DE" dirty="0" err="1" smtClean="0"/>
              <a:t>velocity</a:t>
            </a:r>
            <a:r>
              <a:rPr lang="de-DE" dirty="0" smtClean="0"/>
              <a:t> </a:t>
            </a:r>
          </a:p>
          <a:p>
            <a:endParaRPr lang="de-DE" dirty="0"/>
          </a:p>
          <a:p>
            <a:r>
              <a:rPr lang="de-DE" dirty="0" err="1" smtClean="0"/>
              <a:t>Torque</a:t>
            </a:r>
            <a:endParaRPr lang="de-DE" dirty="0" smtClean="0"/>
          </a:p>
          <a:p>
            <a:pPr lvl="1"/>
            <a:r>
              <a:rPr lang="de-DE" dirty="0" smtClean="0"/>
              <a:t>Force </a:t>
            </a:r>
            <a:r>
              <a:rPr lang="de-DE" dirty="0" err="1" smtClean="0"/>
              <a:t>acting</a:t>
            </a:r>
            <a:r>
              <a:rPr lang="de-DE" dirty="0" smtClean="0"/>
              <a:t> off-center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Rotation</a:t>
            </a:r>
            <a:endParaRPr lang="de-DE" dirty="0"/>
          </a:p>
        </p:txBody>
      </p:sp>
      <p:sp>
        <p:nvSpPr>
          <p:cNvPr id="5" name="Ellipse 4"/>
          <p:cNvSpPr/>
          <p:nvPr/>
        </p:nvSpPr>
        <p:spPr bwMode="auto">
          <a:xfrm>
            <a:off x="6732240" y="3284984"/>
            <a:ext cx="1656184" cy="1656184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Nach unten gekrümmter Pfeil 5"/>
          <p:cNvSpPr/>
          <p:nvPr/>
        </p:nvSpPr>
        <p:spPr bwMode="auto">
          <a:xfrm>
            <a:off x="6521504" y="2708920"/>
            <a:ext cx="2232248" cy="720080"/>
          </a:xfrm>
          <a:prstGeom prst="curvedDown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80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torque</a:t>
            </a:r>
            <a:r>
              <a:rPr lang="de-DE" dirty="0" smtClean="0"/>
              <a:t> = p x f</a:t>
            </a:r>
          </a:p>
          <a:p>
            <a:r>
              <a:rPr lang="de-DE" dirty="0" smtClean="0"/>
              <a:t>p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 smtClean="0"/>
          </a:p>
          <a:p>
            <a:r>
              <a:rPr lang="de-DE" dirty="0" smtClean="0"/>
              <a:t>f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force</a:t>
            </a:r>
            <a:r>
              <a:rPr lang="de-DE" dirty="0" smtClean="0"/>
              <a:t> </a:t>
            </a:r>
            <a:r>
              <a:rPr lang="de-DE" dirty="0" err="1" smtClean="0"/>
              <a:t>applied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Note: </a:t>
            </a:r>
            <a:r>
              <a:rPr lang="de-DE" dirty="0" err="1" smtClean="0"/>
              <a:t>If</a:t>
            </a:r>
            <a:r>
              <a:rPr lang="de-DE" dirty="0" smtClean="0"/>
              <a:t> p </a:t>
            </a:r>
            <a:r>
              <a:rPr lang="de-DE" dirty="0" err="1" smtClean="0"/>
              <a:t>and</a:t>
            </a:r>
            <a:r>
              <a:rPr lang="de-DE" dirty="0" smtClean="0"/>
              <a:t> f </a:t>
            </a:r>
            <a:r>
              <a:rPr lang="de-DE" dirty="0" err="1" smtClean="0"/>
              <a:t>are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direction</a:t>
            </a:r>
            <a:endParaRPr lang="de-DE" dirty="0" smtClean="0"/>
          </a:p>
          <a:p>
            <a:r>
              <a:rPr lang="de-DE" dirty="0"/>
              <a:t>	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No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torque</a:t>
            </a:r>
            <a:endParaRPr lang="de-DE" dirty="0" smtClean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Torque</a:t>
            </a:r>
            <a:endParaRPr lang="de-DE" dirty="0"/>
          </a:p>
        </p:txBody>
      </p:sp>
      <p:sp>
        <p:nvSpPr>
          <p:cNvPr id="5" name="Ellipse 4"/>
          <p:cNvSpPr/>
          <p:nvPr/>
        </p:nvSpPr>
        <p:spPr bwMode="auto">
          <a:xfrm>
            <a:off x="5436096" y="2708920"/>
            <a:ext cx="2664296" cy="2664296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Ellipse 5"/>
          <p:cNvSpPr/>
          <p:nvPr/>
        </p:nvSpPr>
        <p:spPr bwMode="auto">
          <a:xfrm>
            <a:off x="7812360" y="3212976"/>
            <a:ext cx="72008" cy="72008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8016088" y="3212976"/>
            <a:ext cx="3129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p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9" name="Gerade Verbindung mit Pfeil 8"/>
          <p:cNvCxnSpPr/>
          <p:nvPr/>
        </p:nvCxnSpPr>
        <p:spPr bwMode="auto">
          <a:xfrm flipV="1">
            <a:off x="6768244" y="3284984"/>
            <a:ext cx="1044116" cy="75608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 bwMode="auto">
          <a:xfrm flipH="1">
            <a:off x="7020272" y="3248980"/>
            <a:ext cx="792088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 flipH="1">
            <a:off x="7180303" y="2921429"/>
            <a:ext cx="40002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f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45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Inertia Tensor – </a:t>
            </a:r>
            <a:r>
              <a:rPr lang="de-DE" dirty="0" err="1" smtClean="0"/>
              <a:t>Generalized</a:t>
            </a:r>
            <a:r>
              <a:rPr lang="de-DE" dirty="0" smtClean="0"/>
              <a:t> </a:t>
            </a:r>
            <a:r>
              <a:rPr lang="de-DE" dirty="0" err="1" smtClean="0"/>
              <a:t>version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matrix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purposes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games</a:t>
            </a:r>
            <a:r>
              <a:rPr lang="de-DE" dirty="0" smtClean="0"/>
              <a:t>,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3x3</a:t>
            </a:r>
          </a:p>
          <a:p>
            <a:endParaRPr lang="de-DE" dirty="0" smtClean="0"/>
          </a:p>
          <a:p>
            <a:r>
              <a:rPr lang="de-DE" dirty="0" smtClean="0"/>
              <a:t>Diagonal Matrix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moments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inertia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x, y, z-</a:t>
            </a:r>
            <a:r>
              <a:rPr lang="de-DE" dirty="0" err="1" smtClean="0"/>
              <a:t>axis</a:t>
            </a:r>
            <a:endParaRPr lang="de-DE" dirty="0" smtClean="0"/>
          </a:p>
          <a:p>
            <a:r>
              <a:rPr lang="de-DE" dirty="0" smtClean="0"/>
              <a:t>Off-center </a:t>
            </a:r>
            <a:r>
              <a:rPr lang="de-DE" dirty="0" err="1" smtClean="0"/>
              <a:t>entries</a:t>
            </a:r>
            <a:r>
              <a:rPr lang="de-DE" dirty="0" smtClean="0"/>
              <a:t> </a:t>
            </a:r>
            <a:r>
              <a:rPr lang="de-DE" dirty="0" err="1" smtClean="0"/>
              <a:t>encode</a:t>
            </a:r>
            <a:r>
              <a:rPr lang="de-DE" dirty="0" smtClean="0"/>
              <a:t> </a:t>
            </a:r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inertia</a:t>
            </a:r>
            <a:endParaRPr lang="de-DE" dirty="0" smtClean="0"/>
          </a:p>
          <a:p>
            <a:endParaRPr lang="de-DE" dirty="0"/>
          </a:p>
          <a:p>
            <a:r>
              <a:rPr lang="de-DE" dirty="0"/>
              <a:t>See </a:t>
            </a:r>
            <a:r>
              <a:rPr lang="de-DE" dirty="0">
                <a:hlinkClick r:id="rId2"/>
              </a:rPr>
              <a:t>http://</a:t>
            </a:r>
            <a:r>
              <a:rPr lang="de-DE" dirty="0" smtClean="0">
                <a:hlinkClick r:id="rId2"/>
              </a:rPr>
              <a:t>en.wikipedia.org/wiki/List_of_moments_of_inertia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Mass</a:t>
            </a:r>
            <a:r>
              <a:rPr lang="de-DE" dirty="0" smtClean="0"/>
              <a:t> Moment </a:t>
            </a:r>
            <a:r>
              <a:rPr lang="de-DE" dirty="0" err="1" smtClean="0"/>
              <a:t>of</a:t>
            </a:r>
            <a:r>
              <a:rPr lang="de-DE" dirty="0" smtClean="0"/>
              <a:t> Inertia</a:t>
            </a:r>
            <a:endParaRPr lang="de-DE" dirty="0"/>
          </a:p>
        </p:txBody>
      </p:sp>
      <p:pic>
        <p:nvPicPr>
          <p:cNvPr id="5122" name="Picture 2" descr="C:\Users\Florian\Desktop\277px-Moment_of_inertia_solid_spher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9" y="4488683"/>
            <a:ext cx="1800200" cy="165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Florian\Desktop\d13ab810735a04fade8dba1249592fd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5085184"/>
            <a:ext cx="2152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47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Remember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calculation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forces</a:t>
            </a:r>
            <a:endParaRPr lang="de-DE" dirty="0" smtClean="0"/>
          </a:p>
          <a:p>
            <a:r>
              <a:rPr lang="de-DE" dirty="0" smtClean="0"/>
              <a:t>F = m * a </a:t>
            </a:r>
            <a:r>
              <a:rPr lang="de-DE" dirty="0" smtClean="0">
                <a:sym typeface="Wingdings" panose="05000000000000000000" pitchFamily="2" charset="2"/>
              </a:rPr>
              <a:t> a = F / m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 err="1" smtClean="0">
                <a:sym typeface="Wingdings" panose="05000000000000000000" pitchFamily="2" charset="2"/>
              </a:rPr>
              <a:t>We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need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inverse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inertia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tensor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equivalent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formula</a:t>
            </a:r>
            <a:endParaRPr lang="de-DE" dirty="0" smtClean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 err="1" smtClean="0">
                <a:sym typeface="Wingdings" panose="05000000000000000000" pitchFamily="2" charset="2"/>
              </a:rPr>
              <a:t>Additionally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need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transform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world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coordinate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system</a:t>
            </a:r>
            <a:endParaRPr lang="de-DE" dirty="0" smtClean="0">
              <a:sym typeface="Wingdings" panose="05000000000000000000" pitchFamily="2" charset="2"/>
            </a:endParaRPr>
          </a:p>
          <a:p>
            <a:pPr marL="342900" indent="-342900">
              <a:buFont typeface="Wingdings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Torques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given</a:t>
            </a:r>
            <a:r>
              <a:rPr lang="de-DE" dirty="0" smtClean="0">
                <a:sym typeface="Wingdings" panose="05000000000000000000" pitchFamily="2" charset="2"/>
              </a:rPr>
              <a:t> in </a:t>
            </a:r>
            <a:r>
              <a:rPr lang="de-DE" dirty="0" err="1" smtClean="0">
                <a:sym typeface="Wingdings" panose="05000000000000000000" pitchFamily="2" charset="2"/>
              </a:rPr>
              <a:t>world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coordinates</a:t>
            </a:r>
            <a:endParaRPr lang="de-DE" dirty="0" smtClean="0">
              <a:sym typeface="Wingdings" panose="05000000000000000000" pitchFamily="2" charset="2"/>
            </a:endParaRPr>
          </a:p>
          <a:p>
            <a:pPr marL="342900" indent="-342900">
              <a:buFont typeface="Wingdings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0" indent="0"/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Inverse Inertia Tensor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 bwMode="auto">
          <a:xfrm rot="19506638">
            <a:off x="1403648" y="4818928"/>
            <a:ext cx="2232248" cy="936104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7" name="Gerade Verbindung mit Pfeil 6"/>
          <p:cNvCxnSpPr/>
          <p:nvPr/>
        </p:nvCxnSpPr>
        <p:spPr bwMode="auto">
          <a:xfrm flipH="1" flipV="1">
            <a:off x="3547833" y="5143620"/>
            <a:ext cx="376095" cy="467396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endCxn id="5" idx="0"/>
          </p:cNvCxnSpPr>
          <p:nvPr/>
        </p:nvCxnSpPr>
        <p:spPr bwMode="auto">
          <a:xfrm flipH="1" flipV="1">
            <a:off x="2252049" y="4903057"/>
            <a:ext cx="267723" cy="383923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 bwMode="auto">
          <a:xfrm flipV="1">
            <a:off x="2519772" y="5013176"/>
            <a:ext cx="396044" cy="27380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 bwMode="auto">
          <a:xfrm flipV="1">
            <a:off x="5148064" y="4797152"/>
            <a:ext cx="0" cy="489828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 bwMode="auto">
          <a:xfrm>
            <a:off x="5148064" y="5286980"/>
            <a:ext cx="504056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74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Add an </a:t>
            </a:r>
            <a:r>
              <a:rPr lang="de-DE" dirty="0" err="1" smtClean="0"/>
              <a:t>accumulator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Torque</a:t>
            </a:r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D‘Alambert‘s</a:t>
            </a:r>
            <a:r>
              <a:rPr lang="de-DE" dirty="0" smtClean="0"/>
              <a:t> </a:t>
            </a:r>
            <a:r>
              <a:rPr lang="de-DE" dirty="0" err="1" smtClean="0"/>
              <a:t>Principle</a:t>
            </a:r>
            <a:r>
              <a:rPr lang="de-DE" dirty="0" smtClean="0"/>
              <a:t> also </a:t>
            </a:r>
            <a:r>
              <a:rPr lang="de-DE" dirty="0" err="1" smtClean="0"/>
              <a:t>works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)</a:t>
            </a:r>
          </a:p>
          <a:p>
            <a:endParaRPr lang="de-DE" dirty="0"/>
          </a:p>
          <a:p>
            <a:r>
              <a:rPr lang="de-DE" dirty="0" smtClean="0"/>
              <a:t>Add all </a:t>
            </a:r>
            <a:r>
              <a:rPr lang="de-DE" dirty="0" err="1" smtClean="0"/>
              <a:t>forces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linear </a:t>
            </a:r>
            <a:r>
              <a:rPr lang="de-DE" dirty="0" err="1" smtClean="0"/>
              <a:t>accumulator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Calculate</a:t>
            </a:r>
            <a:r>
              <a:rPr lang="de-DE" dirty="0" smtClean="0"/>
              <a:t> </a:t>
            </a:r>
            <a:r>
              <a:rPr lang="de-DE" dirty="0" err="1" smtClean="0"/>
              <a:t>torque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force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Add </a:t>
            </a:r>
            <a:r>
              <a:rPr lang="de-DE" dirty="0" err="1" smtClean="0"/>
              <a:t>torques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torque</a:t>
            </a:r>
            <a:r>
              <a:rPr lang="de-DE" dirty="0" smtClean="0"/>
              <a:t> </a:t>
            </a:r>
            <a:r>
              <a:rPr lang="de-DE" dirty="0" err="1" smtClean="0"/>
              <a:t>accumulator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Integration</a:t>
            </a:r>
          </a:p>
          <a:p>
            <a:pPr lvl="1"/>
            <a:r>
              <a:rPr lang="de-DE" dirty="0" err="1" smtClean="0"/>
              <a:t>Multiply</a:t>
            </a:r>
            <a:r>
              <a:rPr lang="de-DE" dirty="0" smtClean="0"/>
              <a:t> inverse </a:t>
            </a:r>
            <a:r>
              <a:rPr lang="de-DE" dirty="0" err="1" smtClean="0"/>
              <a:t>mass</a:t>
            </a:r>
            <a:r>
              <a:rPr lang="de-DE" dirty="0" smtClean="0"/>
              <a:t> </a:t>
            </a:r>
            <a:r>
              <a:rPr lang="de-DE" dirty="0" err="1" smtClean="0"/>
              <a:t>moment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inertia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sum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torques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Integration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495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E.g. a box</a:t>
            </a:r>
          </a:p>
          <a:p>
            <a:endParaRPr lang="de-DE" dirty="0"/>
          </a:p>
          <a:p>
            <a:r>
              <a:rPr lang="de-DE" dirty="0" smtClean="0"/>
              <a:t>Can </a:t>
            </a:r>
            <a:r>
              <a:rPr lang="de-DE" dirty="0" err="1" smtClean="0"/>
              <a:t>collide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endParaRPr lang="de-DE" dirty="0"/>
          </a:p>
          <a:p>
            <a:pPr lvl="1"/>
            <a:r>
              <a:rPr lang="de-DE" dirty="0" smtClean="0"/>
              <a:t>Face</a:t>
            </a:r>
          </a:p>
          <a:p>
            <a:pPr lvl="1"/>
            <a:r>
              <a:rPr lang="de-DE" dirty="0" smtClean="0"/>
              <a:t>Vertex</a:t>
            </a:r>
          </a:p>
          <a:p>
            <a:pPr lvl="1"/>
            <a:r>
              <a:rPr lang="de-DE" dirty="0" smtClean="0"/>
              <a:t>Edge</a:t>
            </a:r>
          </a:p>
          <a:p>
            <a:pPr lvl="1"/>
            <a:endParaRPr lang="de-DE" dirty="0"/>
          </a:p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handle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others</a:t>
            </a:r>
            <a:r>
              <a:rPr lang="de-DE" dirty="0" smtClean="0"/>
              <a:t> </a:t>
            </a:r>
            <a:r>
              <a:rPr lang="de-DE" dirty="0" err="1" smtClean="0"/>
              <a:t>would</a:t>
            </a:r>
            <a:r>
              <a:rPr lang="de-DE" dirty="0" smtClean="0"/>
              <a:t> sink</a:t>
            </a:r>
          </a:p>
          <a:p>
            <a:endParaRPr lang="de-DE" dirty="0"/>
          </a:p>
          <a:p>
            <a:r>
              <a:rPr lang="de-DE" dirty="0" err="1" smtClean="0"/>
              <a:t>Sequential</a:t>
            </a:r>
            <a:r>
              <a:rPr lang="de-DE" dirty="0" smtClean="0"/>
              <a:t> </a:t>
            </a:r>
            <a:r>
              <a:rPr lang="de-DE" dirty="0" err="1" smtClean="0"/>
              <a:t>impulses</a:t>
            </a:r>
            <a:endParaRPr lang="de-DE" dirty="0" smtClean="0"/>
          </a:p>
          <a:p>
            <a:pPr lvl="1"/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starts</a:t>
            </a:r>
            <a:r>
              <a:rPr lang="de-DE" dirty="0" smtClean="0"/>
              <a:t> </a:t>
            </a:r>
            <a:r>
              <a:rPr lang="de-DE" dirty="0" err="1" smtClean="0"/>
              <a:t>sinking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floor</a:t>
            </a:r>
            <a:endParaRPr lang="de-DE" dirty="0" smtClean="0"/>
          </a:p>
          <a:p>
            <a:pPr lvl="1"/>
            <a:r>
              <a:rPr lang="de-DE" dirty="0" smtClean="0"/>
              <a:t>Push </a:t>
            </a:r>
            <a:r>
              <a:rPr lang="de-DE" dirty="0" err="1" smtClean="0"/>
              <a:t>up</a:t>
            </a:r>
            <a:r>
              <a:rPr lang="de-DE" dirty="0"/>
              <a:t> </a:t>
            </a:r>
            <a:r>
              <a:rPr lang="de-DE" dirty="0" smtClean="0">
                <a:sym typeface="Wingdings"/>
              </a:rPr>
              <a:t> Rotation</a:t>
            </a:r>
          </a:p>
          <a:p>
            <a:pPr lvl="1"/>
            <a:r>
              <a:rPr lang="de-DE" dirty="0" err="1" smtClean="0">
                <a:sym typeface="Wingdings"/>
              </a:rPr>
              <a:t>Continue</a:t>
            </a:r>
            <a:endParaRPr lang="de-DE" dirty="0" smtClean="0">
              <a:sym typeface="Wingdings"/>
            </a:endParaRPr>
          </a:p>
          <a:p>
            <a:pPr lvl="1"/>
            <a:r>
              <a:rPr lang="de-DE" dirty="0" smtClean="0">
                <a:sym typeface="Wingdings"/>
              </a:rPr>
              <a:t>Needs </a:t>
            </a:r>
            <a:r>
              <a:rPr lang="de-DE" dirty="0" err="1" smtClean="0">
                <a:sym typeface="Wingdings"/>
              </a:rPr>
              <a:t>iterations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to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get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stable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Handling non-</a:t>
            </a:r>
            <a:r>
              <a:rPr lang="de-DE" dirty="0" err="1" smtClean="0"/>
              <a:t>spherical</a:t>
            </a:r>
            <a:r>
              <a:rPr lang="de-DE" dirty="0" smtClean="0"/>
              <a:t> rigid </a:t>
            </a:r>
            <a:r>
              <a:rPr lang="de-DE" dirty="0" err="1" smtClean="0"/>
              <a:t>bodies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 bwMode="auto">
          <a:xfrm>
            <a:off x="5916116" y="2852936"/>
            <a:ext cx="2736304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6516216" y="2276872"/>
            <a:ext cx="720080" cy="576064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6444208" y="2780928"/>
            <a:ext cx="144016" cy="14401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7164288" y="2780928"/>
            <a:ext cx="144016" cy="14401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43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E.g. a box</a:t>
            </a:r>
          </a:p>
          <a:p>
            <a:endParaRPr lang="de-DE" dirty="0"/>
          </a:p>
          <a:p>
            <a:r>
              <a:rPr lang="de-DE" dirty="0" smtClean="0"/>
              <a:t>Can </a:t>
            </a:r>
            <a:r>
              <a:rPr lang="de-DE" dirty="0" err="1" smtClean="0"/>
              <a:t>collide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endParaRPr lang="de-DE" dirty="0"/>
          </a:p>
          <a:p>
            <a:pPr lvl="1"/>
            <a:r>
              <a:rPr lang="de-DE" dirty="0" smtClean="0"/>
              <a:t>Face</a:t>
            </a:r>
          </a:p>
          <a:p>
            <a:pPr lvl="1"/>
            <a:r>
              <a:rPr lang="de-DE" dirty="0" smtClean="0"/>
              <a:t>Vertex</a:t>
            </a:r>
          </a:p>
          <a:p>
            <a:pPr lvl="1"/>
            <a:r>
              <a:rPr lang="de-DE" dirty="0" smtClean="0"/>
              <a:t>Edge</a:t>
            </a:r>
          </a:p>
          <a:p>
            <a:pPr lvl="1"/>
            <a:endParaRPr lang="de-DE" dirty="0"/>
          </a:p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handle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others</a:t>
            </a:r>
            <a:r>
              <a:rPr lang="de-DE" dirty="0" smtClean="0"/>
              <a:t> </a:t>
            </a:r>
            <a:r>
              <a:rPr lang="de-DE" dirty="0" err="1" smtClean="0"/>
              <a:t>would</a:t>
            </a:r>
            <a:r>
              <a:rPr lang="de-DE" dirty="0" smtClean="0"/>
              <a:t> sink</a:t>
            </a:r>
          </a:p>
          <a:p>
            <a:endParaRPr lang="de-DE" dirty="0"/>
          </a:p>
          <a:p>
            <a:r>
              <a:rPr lang="de-DE" dirty="0" err="1" smtClean="0"/>
              <a:t>Sequential</a:t>
            </a:r>
            <a:r>
              <a:rPr lang="de-DE" dirty="0" smtClean="0"/>
              <a:t> </a:t>
            </a:r>
            <a:r>
              <a:rPr lang="de-DE" dirty="0" err="1" smtClean="0"/>
              <a:t>impulses</a:t>
            </a:r>
            <a:endParaRPr lang="de-DE" dirty="0" smtClean="0"/>
          </a:p>
          <a:p>
            <a:pPr lvl="1"/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starts</a:t>
            </a:r>
            <a:r>
              <a:rPr lang="de-DE" dirty="0" smtClean="0"/>
              <a:t> </a:t>
            </a:r>
            <a:r>
              <a:rPr lang="de-DE" dirty="0" err="1" smtClean="0"/>
              <a:t>sinking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floor</a:t>
            </a:r>
            <a:endParaRPr lang="de-DE" dirty="0" smtClean="0"/>
          </a:p>
          <a:p>
            <a:pPr lvl="1"/>
            <a:r>
              <a:rPr lang="de-DE" dirty="0" smtClean="0"/>
              <a:t>Push </a:t>
            </a:r>
            <a:r>
              <a:rPr lang="de-DE" dirty="0" err="1" smtClean="0"/>
              <a:t>up</a:t>
            </a:r>
            <a:r>
              <a:rPr lang="de-DE" dirty="0"/>
              <a:t> </a:t>
            </a:r>
            <a:r>
              <a:rPr lang="de-DE" dirty="0" smtClean="0">
                <a:sym typeface="Wingdings"/>
              </a:rPr>
              <a:t> Rotation</a:t>
            </a:r>
          </a:p>
          <a:p>
            <a:pPr lvl="1"/>
            <a:r>
              <a:rPr lang="de-DE" dirty="0" err="1" smtClean="0">
                <a:sym typeface="Wingdings"/>
              </a:rPr>
              <a:t>Continue</a:t>
            </a:r>
            <a:endParaRPr lang="de-DE" dirty="0" smtClean="0">
              <a:sym typeface="Wingdings"/>
            </a:endParaRPr>
          </a:p>
          <a:p>
            <a:pPr lvl="1"/>
            <a:r>
              <a:rPr lang="de-DE" dirty="0" smtClean="0">
                <a:sym typeface="Wingdings"/>
              </a:rPr>
              <a:t>Needs </a:t>
            </a:r>
            <a:r>
              <a:rPr lang="de-DE" dirty="0" err="1" smtClean="0">
                <a:sym typeface="Wingdings"/>
              </a:rPr>
              <a:t>iterations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to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get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stable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Handling non-</a:t>
            </a:r>
            <a:r>
              <a:rPr lang="de-DE" dirty="0" err="1" smtClean="0"/>
              <a:t>spherical</a:t>
            </a:r>
            <a:r>
              <a:rPr lang="de-DE" dirty="0" smtClean="0"/>
              <a:t> rigid </a:t>
            </a:r>
            <a:r>
              <a:rPr lang="de-DE" dirty="0" err="1" smtClean="0"/>
              <a:t>bodies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 bwMode="auto">
          <a:xfrm>
            <a:off x="5916116" y="2852936"/>
            <a:ext cx="2736304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 rot="1786157">
            <a:off x="6580821" y="2492896"/>
            <a:ext cx="720080" cy="576064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6444208" y="2780928"/>
            <a:ext cx="144016" cy="14401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7081956" y="3137704"/>
            <a:ext cx="144016" cy="144016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78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exercise</a:t>
            </a:r>
            <a:r>
              <a:rPr lang="de-DE" dirty="0" smtClean="0"/>
              <a:t>,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spheres</a:t>
            </a:r>
            <a:r>
              <a:rPr lang="de-DE" dirty="0" smtClean="0"/>
              <a:t> </a:t>
            </a:r>
            <a:r>
              <a:rPr lang="de-DE" dirty="0" err="1" smtClean="0"/>
              <a:t>slided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floor</a:t>
            </a:r>
            <a:endParaRPr lang="de-DE" dirty="0" smtClean="0"/>
          </a:p>
          <a:p>
            <a:pPr lvl="1">
              <a:buFont typeface="Wingdings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No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rotation</a:t>
            </a:r>
            <a:endParaRPr lang="de-DE" dirty="0" smtClean="0">
              <a:sym typeface="Wingdings" panose="05000000000000000000" pitchFamily="2" charset="2"/>
            </a:endParaRPr>
          </a:p>
          <a:p>
            <a:pPr lvl="1">
              <a:buFont typeface="Wingdings"/>
              <a:buChar char="à"/>
            </a:pP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came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rest</a:t>
            </a:r>
            <a:r>
              <a:rPr lang="de-DE" dirty="0" smtClean="0"/>
              <a:t> </a:t>
            </a:r>
            <a:r>
              <a:rPr lang="de-DE" dirty="0" err="1" smtClean="0"/>
              <a:t>because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dampening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not </a:t>
            </a:r>
            <a:r>
              <a:rPr lang="de-DE" dirty="0" err="1" smtClean="0"/>
              <a:t>friction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Friction</a:t>
            </a:r>
            <a:r>
              <a:rPr lang="de-DE" dirty="0" smtClean="0"/>
              <a:t> </a:t>
            </a:r>
            <a:r>
              <a:rPr lang="de-DE" dirty="0" err="1" smtClean="0"/>
              <a:t>resists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spheres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floor</a:t>
            </a:r>
            <a:endParaRPr lang="de-DE" dirty="0" smtClean="0"/>
          </a:p>
          <a:p>
            <a:pPr lvl="1"/>
            <a:r>
              <a:rPr lang="de-DE" dirty="0" smtClean="0"/>
              <a:t>Rolling </a:t>
            </a:r>
            <a:r>
              <a:rPr lang="de-DE" dirty="0" err="1" smtClean="0"/>
              <a:t>along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floor</a:t>
            </a:r>
            <a:endParaRPr lang="de-DE" dirty="0" smtClean="0"/>
          </a:p>
          <a:p>
            <a:pPr lvl="1"/>
            <a:r>
              <a:rPr lang="de-DE" dirty="0" smtClean="0"/>
              <a:t>Different </a:t>
            </a:r>
            <a:r>
              <a:rPr lang="de-DE" dirty="0" err="1" smtClean="0"/>
              <a:t>coefficients</a:t>
            </a:r>
            <a:endParaRPr lang="de-DE" dirty="0" smtClean="0"/>
          </a:p>
          <a:p>
            <a:pPr lvl="2"/>
            <a:r>
              <a:rPr lang="de-DE" dirty="0" err="1" smtClean="0"/>
              <a:t>Ice</a:t>
            </a:r>
            <a:endParaRPr lang="de-DE" dirty="0" smtClean="0"/>
          </a:p>
          <a:p>
            <a:pPr lvl="2"/>
            <a:r>
              <a:rPr lang="de-DE" dirty="0" smtClean="0"/>
              <a:t>Smooth </a:t>
            </a:r>
            <a:r>
              <a:rPr lang="de-DE" dirty="0" err="1" smtClean="0"/>
              <a:t>floor</a:t>
            </a:r>
            <a:endParaRPr lang="de-DE" dirty="0" smtClean="0"/>
          </a:p>
          <a:p>
            <a:pPr lvl="2"/>
            <a:r>
              <a:rPr lang="de-DE" dirty="0" smtClean="0"/>
              <a:t>Sand</a:t>
            </a:r>
          </a:p>
          <a:p>
            <a:pPr lvl="2"/>
            <a:r>
              <a:rPr lang="de-DE" dirty="0" smtClean="0"/>
              <a:t>…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Friction</a:t>
            </a:r>
            <a:endParaRPr lang="de-DE" dirty="0"/>
          </a:p>
        </p:txBody>
      </p:sp>
      <p:sp>
        <p:nvSpPr>
          <p:cNvPr id="5" name="Ellipse 4"/>
          <p:cNvSpPr/>
          <p:nvPr/>
        </p:nvSpPr>
        <p:spPr bwMode="auto">
          <a:xfrm>
            <a:off x="5796136" y="3717032"/>
            <a:ext cx="1728192" cy="1728192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4932040" y="5445224"/>
            <a:ext cx="3600400" cy="28803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8" name="Gerade Verbindung mit Pfeil 7"/>
          <p:cNvCxnSpPr/>
          <p:nvPr/>
        </p:nvCxnSpPr>
        <p:spPr bwMode="auto">
          <a:xfrm>
            <a:off x="6660232" y="4581128"/>
            <a:ext cx="1512168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 bwMode="auto">
          <a:xfrm flipH="1">
            <a:off x="5652120" y="5373216"/>
            <a:ext cx="512440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27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Depends on</a:t>
                </a:r>
              </a:p>
              <a:p>
                <a:pPr lvl="1"/>
                <a:r>
                  <a:rPr lang="en-US" dirty="0"/>
                  <a:t>normal force that presses the surfaces </a:t>
                </a:r>
                <a:r>
                  <a:rPr lang="en-US" dirty="0" smtClean="0"/>
                  <a:t>together</a:t>
                </a:r>
              </a:p>
              <a:p>
                <a:pPr lvl="1"/>
                <a:r>
                  <a:rPr lang="en-US" dirty="0" smtClean="0"/>
                  <a:t>coefficient </a:t>
                </a:r>
                <a:r>
                  <a:rPr lang="en-US" dirty="0"/>
                  <a:t>of friction </a:t>
                </a:r>
                <a:endParaRPr lang="en-US" dirty="0" smtClean="0"/>
              </a:p>
              <a:p>
                <a:pPr lvl="2"/>
                <a:r>
                  <a:rPr lang="en-US" dirty="0" smtClean="0"/>
                  <a:t>Most dry materials have a coefficient of friction of 0.1 to 0.6</a:t>
                </a:r>
              </a:p>
              <a:p>
                <a:endParaRPr lang="en-US" dirty="0"/>
              </a:p>
              <a:p>
                <a:r>
                  <a:rPr lang="en-US" dirty="0" err="1" smtClean="0"/>
                  <a:t>Ff</a:t>
                </a:r>
                <a:r>
                  <a:rPr lang="en-US" dirty="0" smtClean="0"/>
                  <a:t>: Friction force</a:t>
                </a:r>
              </a:p>
              <a:p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𝝁</m:t>
                    </m:r>
                  </m:oMath>
                </a14:m>
                <a:r>
                  <a:rPr lang="de-DE" dirty="0" smtClean="0"/>
                  <a:t>: </a:t>
                </a:r>
                <a:r>
                  <a:rPr lang="de-DE" dirty="0" err="1" smtClean="0"/>
                  <a:t>Coefficient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friction</a:t>
                </a:r>
                <a:endParaRPr lang="de-DE" dirty="0" smtClean="0"/>
              </a:p>
              <a:p>
                <a:r>
                  <a:rPr lang="de-DE" dirty="0" err="1" smtClean="0"/>
                  <a:t>Fn</a:t>
                </a:r>
                <a:r>
                  <a:rPr lang="de-DE" dirty="0" smtClean="0"/>
                  <a:t>: Normal </a:t>
                </a:r>
                <a:r>
                  <a:rPr lang="de-DE" dirty="0" err="1" smtClean="0"/>
                  <a:t>force</a:t>
                </a:r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smtClean="0"/>
                  <a:t>In 3D</a:t>
                </a:r>
              </a:p>
              <a:p>
                <a:pPr lvl="1"/>
                <a:r>
                  <a:rPr lang="en-US" dirty="0" smtClean="0"/>
                  <a:t>Tangential plane</a:t>
                </a:r>
              </a:p>
              <a:p>
                <a:pPr lvl="1"/>
                <a:r>
                  <a:rPr lang="en-US" dirty="0" smtClean="0"/>
                  <a:t>Force lies in this plane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05" t="-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Coulomb‘s</a:t>
            </a:r>
            <a:r>
              <a:rPr lang="de-DE" dirty="0" smtClean="0"/>
              <a:t> Law</a:t>
            </a:r>
            <a:endParaRPr lang="de-DE" dirty="0"/>
          </a:p>
        </p:txBody>
      </p:sp>
      <p:pic>
        <p:nvPicPr>
          <p:cNvPr id="8194" name="Picture 2" descr="F_\mathrm{f} \leq \mu F_\mathrm{n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509120"/>
            <a:ext cx="752475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2595847"/>
              </p:ext>
            </p:extLst>
          </p:nvPr>
        </p:nvGraphicFramePr>
        <p:xfrm>
          <a:off x="6146800" y="3733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6800" y="3733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llipse 6"/>
          <p:cNvSpPr/>
          <p:nvPr/>
        </p:nvSpPr>
        <p:spPr bwMode="auto">
          <a:xfrm>
            <a:off x="5796136" y="3717032"/>
            <a:ext cx="1728192" cy="1728192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4932040" y="5445224"/>
            <a:ext cx="3600400" cy="28803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9" name="Gerade Verbindung mit Pfeil 8"/>
          <p:cNvCxnSpPr>
            <a:endCxn id="7" idx="4"/>
          </p:cNvCxnSpPr>
          <p:nvPr/>
        </p:nvCxnSpPr>
        <p:spPr bwMode="auto">
          <a:xfrm>
            <a:off x="6660232" y="4581128"/>
            <a:ext cx="0" cy="864096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 bwMode="auto">
          <a:xfrm flipH="1">
            <a:off x="5076056" y="4595961"/>
            <a:ext cx="512440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973496" y="4149080"/>
            <a:ext cx="3898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Ff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700180" y="4838192"/>
            <a:ext cx="45397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Fn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88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/>
          <a:lstStyle/>
          <a:p>
            <a:r>
              <a:rPr lang="de-DE" dirty="0" err="1" smtClean="0"/>
              <a:t>Supplied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texture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generated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Gives</a:t>
            </a:r>
            <a:r>
              <a:rPr lang="de-DE" dirty="0" smtClean="0"/>
              <a:t> </a:t>
            </a:r>
            <a:r>
              <a:rPr lang="de-DE" dirty="0" err="1" smtClean="0"/>
              <a:t>height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at </a:t>
            </a:r>
            <a:r>
              <a:rPr lang="de-DE" dirty="0" err="1" smtClean="0"/>
              <a:t>grid</a:t>
            </a:r>
            <a:r>
              <a:rPr lang="de-DE" dirty="0" smtClean="0"/>
              <a:t> </a:t>
            </a:r>
            <a:r>
              <a:rPr lang="de-DE" dirty="0" err="1" smtClean="0"/>
              <a:t>points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interpolating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find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height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mesh</a:t>
            </a:r>
            <a:r>
              <a:rPr lang="de-DE" dirty="0" smtClean="0"/>
              <a:t> </a:t>
            </a:r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sphere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normal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Height </a:t>
            </a:r>
            <a:r>
              <a:rPr lang="de-DE" dirty="0" err="1" smtClean="0"/>
              <a:t>map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 bwMode="auto">
          <a:xfrm>
            <a:off x="2015716" y="6021288"/>
            <a:ext cx="864096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 bwMode="auto">
          <a:xfrm flipV="1">
            <a:off x="2879812" y="5517232"/>
            <a:ext cx="432048" cy="504056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 bwMode="auto">
          <a:xfrm>
            <a:off x="3311860" y="5517232"/>
            <a:ext cx="720080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auto">
          <a:xfrm flipV="1">
            <a:off x="4031940" y="4941168"/>
            <a:ext cx="432048" cy="576064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 bwMode="auto">
          <a:xfrm>
            <a:off x="4463988" y="4941168"/>
            <a:ext cx="720080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auto">
          <a:xfrm>
            <a:off x="5184068" y="4941168"/>
            <a:ext cx="432048" cy="576064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 bwMode="auto">
          <a:xfrm>
            <a:off x="5616116" y="5517232"/>
            <a:ext cx="79208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auto">
          <a:xfrm>
            <a:off x="6408204" y="5517232"/>
            <a:ext cx="432048" cy="504056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 bwMode="auto">
          <a:xfrm>
            <a:off x="6840252" y="6021288"/>
            <a:ext cx="79208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Ellipse 22"/>
          <p:cNvSpPr/>
          <p:nvPr/>
        </p:nvSpPr>
        <p:spPr bwMode="auto">
          <a:xfrm>
            <a:off x="3563888" y="4653136"/>
            <a:ext cx="720080" cy="72008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5" name="Gerade Verbindung mit Pfeil 24"/>
          <p:cNvCxnSpPr/>
          <p:nvPr/>
        </p:nvCxnSpPr>
        <p:spPr bwMode="auto">
          <a:xfrm flipH="1" flipV="1">
            <a:off x="3923928" y="5013176"/>
            <a:ext cx="324036" cy="21602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upload.wikimedia.org/wikipedia/commons/thumb/5/57/Heightmap.png/200px-Height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108" y="155679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commons/thumb/2/2f/Heightmap_rendered.png/200px-Heightmap_rende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021" y="3645024"/>
            <a:ext cx="1905000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50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Static</a:t>
            </a:r>
            <a:r>
              <a:rPr lang="de-DE" dirty="0" smtClean="0"/>
              <a:t> </a:t>
            </a:r>
            <a:r>
              <a:rPr lang="de-DE" dirty="0" err="1" smtClean="0"/>
              <a:t>friction</a:t>
            </a:r>
            <a:endParaRPr lang="de-DE" dirty="0" smtClean="0"/>
          </a:p>
          <a:p>
            <a:pPr lvl="1"/>
            <a:r>
              <a:rPr lang="de-DE" dirty="0" err="1" smtClean="0"/>
              <a:t>Keeps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in </a:t>
            </a:r>
            <a:r>
              <a:rPr lang="de-DE" dirty="0" err="1" smtClean="0"/>
              <a:t>place</a:t>
            </a:r>
            <a:endParaRPr lang="de-DE" dirty="0" smtClean="0"/>
          </a:p>
          <a:p>
            <a:pPr lvl="1"/>
            <a:r>
              <a:rPr lang="de-DE" dirty="0" smtClean="0"/>
              <a:t>Start </a:t>
            </a:r>
            <a:r>
              <a:rPr lang="de-DE" dirty="0" err="1" smtClean="0"/>
              <a:t>moving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limit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overcome</a:t>
            </a:r>
            <a:endParaRPr lang="de-DE" dirty="0"/>
          </a:p>
          <a:p>
            <a:pPr lvl="1"/>
            <a:r>
              <a:rPr lang="de-DE" dirty="0" err="1" smtClean="0"/>
              <a:t>f_static</a:t>
            </a:r>
            <a:r>
              <a:rPr lang="de-DE" dirty="0" smtClean="0"/>
              <a:t> &lt;= </a:t>
            </a:r>
            <a:r>
              <a:rPr lang="de-DE" dirty="0" err="1" smtClean="0"/>
              <a:t>k_static</a:t>
            </a:r>
            <a:r>
              <a:rPr lang="de-DE" dirty="0" smtClean="0"/>
              <a:t> * |r|</a:t>
            </a:r>
          </a:p>
          <a:p>
            <a:pPr lvl="1"/>
            <a:r>
              <a:rPr lang="de-DE" dirty="0" err="1" smtClean="0"/>
              <a:t>k_static</a:t>
            </a:r>
            <a:r>
              <a:rPr lang="de-DE" dirty="0" smtClean="0"/>
              <a:t>: Constant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friction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involved</a:t>
            </a:r>
            <a:r>
              <a:rPr lang="de-DE" dirty="0" smtClean="0"/>
              <a:t> </a:t>
            </a:r>
            <a:r>
              <a:rPr lang="de-DE" dirty="0" err="1" smtClean="0"/>
              <a:t>materials</a:t>
            </a:r>
            <a:endParaRPr lang="de-DE" dirty="0" smtClean="0"/>
          </a:p>
          <a:p>
            <a:pPr lvl="1"/>
            <a:r>
              <a:rPr lang="de-DE" dirty="0" smtClean="0"/>
              <a:t>r: </a:t>
            </a:r>
            <a:r>
              <a:rPr lang="de-DE" dirty="0" err="1" smtClean="0"/>
              <a:t>Reaction</a:t>
            </a:r>
            <a:r>
              <a:rPr lang="de-DE" dirty="0" smtClean="0"/>
              <a:t> </a:t>
            </a:r>
            <a:r>
              <a:rPr lang="de-DE" dirty="0" err="1" smtClean="0"/>
              <a:t>force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ground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contact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Dynamic </a:t>
            </a:r>
            <a:r>
              <a:rPr lang="de-DE" dirty="0" err="1" smtClean="0"/>
              <a:t>friction</a:t>
            </a:r>
            <a:endParaRPr lang="de-DE" dirty="0" smtClean="0"/>
          </a:p>
          <a:p>
            <a:pPr lvl="1"/>
            <a:r>
              <a:rPr lang="de-DE" dirty="0" smtClean="0"/>
              <a:t>Force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</a:t>
            </a:r>
            <a:r>
              <a:rPr lang="de-DE" dirty="0" err="1" smtClean="0"/>
              <a:t>while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sliding</a:t>
            </a:r>
            <a:r>
              <a:rPr lang="de-DE" dirty="0" smtClean="0"/>
              <a:t> </a:t>
            </a:r>
            <a:r>
              <a:rPr lang="de-DE" dirty="0" err="1" smtClean="0"/>
              <a:t>across</a:t>
            </a:r>
            <a:endParaRPr lang="de-DE" dirty="0" smtClean="0"/>
          </a:p>
          <a:p>
            <a:pPr lvl="1"/>
            <a:r>
              <a:rPr lang="de-DE" dirty="0" err="1" smtClean="0"/>
              <a:t>f_dynamic</a:t>
            </a:r>
            <a:r>
              <a:rPr lang="de-DE" dirty="0" smtClean="0"/>
              <a:t> = -</a:t>
            </a:r>
            <a:r>
              <a:rPr lang="de-DE" dirty="0" err="1" smtClean="0"/>
              <a:t>v_planar</a:t>
            </a:r>
            <a:r>
              <a:rPr lang="de-DE" dirty="0" smtClean="0"/>
              <a:t> * </a:t>
            </a:r>
            <a:r>
              <a:rPr lang="de-DE" dirty="0" err="1" smtClean="0"/>
              <a:t>k_dynamic</a:t>
            </a:r>
            <a:r>
              <a:rPr lang="de-DE" dirty="0" smtClean="0"/>
              <a:t> * |r|</a:t>
            </a:r>
          </a:p>
          <a:p>
            <a:pPr lvl="1"/>
            <a:r>
              <a:rPr lang="de-DE" dirty="0" err="1" smtClean="0"/>
              <a:t>v_planar</a:t>
            </a:r>
            <a:r>
              <a:rPr lang="de-DE" dirty="0" smtClean="0"/>
              <a:t>: The </a:t>
            </a:r>
            <a:r>
              <a:rPr lang="de-DE" dirty="0" err="1" smtClean="0"/>
              <a:t>velocity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across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surface</a:t>
            </a:r>
            <a:endParaRPr lang="de-DE" dirty="0" smtClean="0"/>
          </a:p>
          <a:p>
            <a:pPr lvl="1"/>
            <a:r>
              <a:rPr lang="de-DE" dirty="0" err="1" smtClean="0"/>
              <a:t>k_dynamic</a:t>
            </a:r>
            <a:r>
              <a:rPr lang="de-DE" dirty="0" smtClean="0"/>
              <a:t>: Constant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dynamic</a:t>
            </a:r>
            <a:r>
              <a:rPr lang="de-DE" dirty="0" smtClean="0"/>
              <a:t> </a:t>
            </a:r>
            <a:r>
              <a:rPr lang="de-DE" dirty="0" err="1" smtClean="0"/>
              <a:t>friction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Friction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571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Calculating</a:t>
            </a:r>
            <a:r>
              <a:rPr lang="de-DE" dirty="0" smtClean="0"/>
              <a:t> </a:t>
            </a:r>
            <a:r>
              <a:rPr lang="de-DE" dirty="0" err="1" smtClean="0"/>
              <a:t>friction</a:t>
            </a:r>
            <a:r>
              <a:rPr lang="de-DE" dirty="0" smtClean="0"/>
              <a:t> </a:t>
            </a:r>
            <a:r>
              <a:rPr lang="de-DE" dirty="0" err="1" smtClean="0"/>
              <a:t>requires</a:t>
            </a:r>
            <a:r>
              <a:rPr lang="de-DE" dirty="0" smtClean="0"/>
              <a:t> </a:t>
            </a:r>
            <a:r>
              <a:rPr lang="de-DE" dirty="0" err="1" smtClean="0"/>
              <a:t>us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calculate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velocity</a:t>
            </a:r>
            <a:r>
              <a:rPr lang="de-DE" dirty="0" smtClean="0"/>
              <a:t> </a:t>
            </a:r>
            <a:r>
              <a:rPr lang="de-DE" dirty="0" err="1" smtClean="0"/>
              <a:t>along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contact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Handle </a:t>
            </a:r>
            <a:r>
              <a:rPr lang="de-DE" dirty="0" err="1" smtClean="0"/>
              <a:t>collision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collision</a:t>
            </a:r>
            <a:r>
              <a:rPr lang="de-DE" dirty="0" smtClean="0"/>
              <a:t> </a:t>
            </a:r>
            <a:r>
              <a:rPr lang="de-DE" dirty="0" err="1" smtClean="0"/>
              <a:t>basis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3 </a:t>
            </a:r>
            <a:r>
              <a:rPr lang="de-DE" dirty="0" err="1" smtClean="0"/>
              <a:t>orthonormal</a:t>
            </a:r>
            <a:r>
              <a:rPr lang="de-DE" dirty="0" smtClean="0"/>
              <a:t> </a:t>
            </a:r>
            <a:r>
              <a:rPr lang="de-DE" dirty="0" err="1" smtClean="0"/>
              <a:t>vectors</a:t>
            </a:r>
            <a:endParaRPr lang="de-DE" dirty="0" smtClean="0"/>
          </a:p>
          <a:p>
            <a:pPr lvl="1"/>
            <a:r>
              <a:rPr lang="de-DE" dirty="0" smtClean="0"/>
              <a:t>x: </a:t>
            </a:r>
            <a:r>
              <a:rPr lang="de-DE" dirty="0" err="1" smtClean="0"/>
              <a:t>collision</a:t>
            </a:r>
            <a:r>
              <a:rPr lang="de-DE" dirty="0" smtClean="0"/>
              <a:t> normal</a:t>
            </a:r>
          </a:p>
          <a:p>
            <a:pPr lvl="1"/>
            <a:r>
              <a:rPr lang="de-DE" dirty="0" smtClean="0"/>
              <a:t>y, z: </a:t>
            </a:r>
            <a:r>
              <a:rPr lang="de-DE" dirty="0" err="1" smtClean="0"/>
              <a:t>Perpendicular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x, </a:t>
            </a:r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plane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contact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basis</a:t>
            </a:r>
            <a:endParaRPr lang="de-DE" dirty="0"/>
          </a:p>
        </p:txBody>
      </p:sp>
      <p:sp>
        <p:nvSpPr>
          <p:cNvPr id="5" name="Ellipse 4"/>
          <p:cNvSpPr/>
          <p:nvPr/>
        </p:nvSpPr>
        <p:spPr bwMode="auto">
          <a:xfrm>
            <a:off x="4283968" y="4869160"/>
            <a:ext cx="936104" cy="936104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563888" y="5805264"/>
            <a:ext cx="2592288" cy="36004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8" name="Gerade Verbindung mit Pfeil 7"/>
          <p:cNvCxnSpPr/>
          <p:nvPr/>
        </p:nvCxnSpPr>
        <p:spPr bwMode="auto">
          <a:xfrm flipV="1">
            <a:off x="4752020" y="5373216"/>
            <a:ext cx="0" cy="432048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 bwMode="auto">
          <a:xfrm>
            <a:off x="4752020" y="5805264"/>
            <a:ext cx="387660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78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/>
          <a:lstStyle/>
          <a:p>
            <a:r>
              <a:rPr lang="de-DE" dirty="0" smtClean="0"/>
              <a:t>x: </a:t>
            </a:r>
            <a:r>
              <a:rPr lang="de-DE" dirty="0" err="1" smtClean="0"/>
              <a:t>Contact</a:t>
            </a:r>
            <a:r>
              <a:rPr lang="de-DE" dirty="0" smtClean="0"/>
              <a:t> normal</a:t>
            </a:r>
          </a:p>
          <a:p>
            <a:r>
              <a:rPr lang="de-DE" dirty="0" smtClean="0"/>
              <a:t>y: </a:t>
            </a:r>
            <a:r>
              <a:rPr lang="de-DE" dirty="0" err="1" smtClean="0"/>
              <a:t>Choose</a:t>
            </a:r>
            <a:r>
              <a:rPr lang="de-DE" dirty="0" smtClean="0"/>
              <a:t> a </a:t>
            </a:r>
            <a:r>
              <a:rPr lang="de-DE" dirty="0" err="1" smtClean="0"/>
              <a:t>vector</a:t>
            </a:r>
            <a:r>
              <a:rPr lang="de-DE" dirty="0" smtClean="0"/>
              <a:t> </a:t>
            </a:r>
            <a:r>
              <a:rPr lang="de-DE" dirty="0" err="1" smtClean="0"/>
              <a:t>perpendicular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x</a:t>
            </a:r>
          </a:p>
          <a:p>
            <a:endParaRPr lang="de-DE" dirty="0"/>
          </a:p>
          <a:p>
            <a:r>
              <a:rPr lang="de-DE" dirty="0" smtClean="0"/>
              <a:t>Cross </a:t>
            </a:r>
            <a:r>
              <a:rPr lang="de-DE" dirty="0" err="1" smtClean="0"/>
              <a:t>product</a:t>
            </a:r>
            <a:r>
              <a:rPr lang="de-DE" dirty="0" smtClean="0"/>
              <a:t>: A x B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perpendicular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and</a:t>
            </a:r>
            <a:r>
              <a:rPr lang="de-DE" dirty="0" smtClean="0"/>
              <a:t> B (</a:t>
            </a:r>
            <a:r>
              <a:rPr lang="de-DE" dirty="0" err="1" smtClean="0"/>
              <a:t>unless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parallel)</a:t>
            </a:r>
          </a:p>
          <a:p>
            <a:r>
              <a:rPr lang="de-DE" dirty="0" err="1" smtClean="0"/>
              <a:t>Use</a:t>
            </a:r>
            <a:r>
              <a:rPr lang="de-DE" dirty="0" smtClean="0"/>
              <a:t> an </a:t>
            </a:r>
            <a:r>
              <a:rPr lang="de-DE" dirty="0" err="1" smtClean="0"/>
              <a:t>axis</a:t>
            </a:r>
            <a:r>
              <a:rPr lang="de-DE" dirty="0" smtClean="0"/>
              <a:t>, e.g. global z</a:t>
            </a:r>
          </a:p>
          <a:p>
            <a:r>
              <a:rPr lang="de-DE" dirty="0" smtClean="0"/>
              <a:t>y = x </a:t>
            </a:r>
            <a:r>
              <a:rPr lang="de-DE" b="0" dirty="0" err="1" smtClean="0"/>
              <a:t>x</a:t>
            </a:r>
            <a:r>
              <a:rPr lang="de-DE" dirty="0" smtClean="0"/>
              <a:t> (0, 0, 1)</a:t>
            </a:r>
          </a:p>
          <a:p>
            <a:endParaRPr lang="de-DE" dirty="0"/>
          </a:p>
          <a:p>
            <a:r>
              <a:rPr lang="de-DE" dirty="0" err="1" smtClean="0"/>
              <a:t>Choose</a:t>
            </a:r>
            <a:r>
              <a:rPr lang="de-DE" dirty="0" smtClean="0"/>
              <a:t> </a:t>
            </a:r>
            <a:r>
              <a:rPr lang="de-DE" dirty="0" err="1" smtClean="0"/>
              <a:t>third</a:t>
            </a:r>
            <a:r>
              <a:rPr lang="de-DE" dirty="0" smtClean="0"/>
              <a:t> </a:t>
            </a:r>
            <a:r>
              <a:rPr lang="de-DE" dirty="0" err="1" smtClean="0"/>
              <a:t>vector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perpendicular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x </a:t>
            </a:r>
            <a:r>
              <a:rPr lang="de-DE" dirty="0" err="1" smtClean="0"/>
              <a:t>and</a:t>
            </a:r>
            <a:r>
              <a:rPr lang="de-DE" dirty="0" smtClean="0"/>
              <a:t> y</a:t>
            </a:r>
          </a:p>
          <a:p>
            <a:r>
              <a:rPr lang="de-DE" dirty="0" smtClean="0"/>
              <a:t>z = x </a:t>
            </a:r>
            <a:r>
              <a:rPr lang="de-DE" b="0" dirty="0" err="1" smtClean="0"/>
              <a:t>x</a:t>
            </a:r>
            <a:r>
              <a:rPr lang="de-DE" dirty="0" smtClean="0"/>
              <a:t> 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Calculating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basis</a:t>
            </a:r>
            <a:endParaRPr lang="de-DE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348880"/>
            <a:ext cx="3333254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86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Find </a:t>
            </a:r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basis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Calculate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in </a:t>
            </a:r>
            <a:r>
              <a:rPr lang="de-DE" dirty="0" err="1" smtClean="0"/>
              <a:t>velocity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paint</a:t>
            </a:r>
            <a:r>
              <a:rPr lang="de-DE" dirty="0" smtClean="0"/>
              <a:t> per </a:t>
            </a:r>
            <a:r>
              <a:rPr lang="de-DE" dirty="0" err="1" smtClean="0"/>
              <a:t>unit</a:t>
            </a:r>
            <a:r>
              <a:rPr lang="de-DE" dirty="0" smtClean="0"/>
              <a:t> </a:t>
            </a:r>
            <a:r>
              <a:rPr lang="de-DE" dirty="0" err="1" smtClean="0"/>
              <a:t>impulse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Invert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a </a:t>
            </a:r>
            <a:r>
              <a:rPr lang="de-DE" dirty="0" err="1" smtClean="0"/>
              <a:t>way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counter</a:t>
            </a:r>
            <a:r>
              <a:rPr lang="de-DE" dirty="0" smtClean="0"/>
              <a:t> </a:t>
            </a:r>
            <a:r>
              <a:rPr lang="de-DE" dirty="0" err="1" smtClean="0"/>
              <a:t>velocities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Calculate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x-term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impulse</a:t>
            </a:r>
            <a:r>
              <a:rPr lang="de-DE" dirty="0" smtClean="0"/>
              <a:t> (</a:t>
            </a:r>
            <a:r>
              <a:rPr lang="de-DE" dirty="0" err="1" smtClean="0"/>
              <a:t>along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collision</a:t>
            </a:r>
            <a:r>
              <a:rPr lang="de-DE" dirty="0" smtClean="0"/>
              <a:t> normal –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old</a:t>
            </a:r>
            <a:r>
              <a:rPr lang="de-DE" dirty="0" smtClean="0"/>
              <a:t> </a:t>
            </a:r>
            <a:r>
              <a:rPr lang="de-DE" dirty="0" err="1" smtClean="0"/>
              <a:t>calculation</a:t>
            </a:r>
            <a:r>
              <a:rPr lang="de-DE" dirty="0" smtClean="0"/>
              <a:t>)</a:t>
            </a:r>
          </a:p>
          <a:p>
            <a:endParaRPr lang="de-DE" dirty="0"/>
          </a:p>
          <a:p>
            <a:r>
              <a:rPr lang="de-DE" dirty="0" err="1" smtClean="0"/>
              <a:t>Calculate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y </a:t>
            </a:r>
            <a:r>
              <a:rPr lang="de-DE" dirty="0" err="1" smtClean="0"/>
              <a:t>and</a:t>
            </a:r>
            <a:r>
              <a:rPr lang="de-DE" dirty="0" smtClean="0"/>
              <a:t> z-terms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impulse</a:t>
            </a:r>
            <a:r>
              <a:rPr lang="de-DE" dirty="0" smtClean="0"/>
              <a:t> (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friction</a:t>
            </a:r>
            <a:r>
              <a:rPr lang="de-DE" dirty="0" smtClean="0"/>
              <a:t>)</a:t>
            </a:r>
          </a:p>
          <a:p>
            <a:endParaRPr lang="de-DE" dirty="0"/>
          </a:p>
          <a:p>
            <a:r>
              <a:rPr lang="de-DE" dirty="0" err="1" smtClean="0"/>
              <a:t>Apply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impulse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Velocity</a:t>
            </a:r>
            <a:r>
              <a:rPr lang="de-DE" dirty="0" smtClean="0"/>
              <a:t> </a:t>
            </a:r>
            <a:r>
              <a:rPr lang="de-DE" dirty="0" err="1" smtClean="0"/>
              <a:t>resolution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255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collision </a:t>
            </a:r>
            <a:r>
              <a:rPr lang="en-US" dirty="0" err="1" smtClean="0"/>
              <a:t>collision</a:t>
            </a:r>
            <a:r>
              <a:rPr lang="en-US" dirty="0" smtClean="0"/>
              <a:t> normal and point of collision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Velocity resolution</a:t>
            </a:r>
            <a:endParaRPr lang="en-US" dirty="0"/>
          </a:p>
        </p:txBody>
      </p:sp>
      <p:sp>
        <p:nvSpPr>
          <p:cNvPr id="14" name="Rechteck 13"/>
          <p:cNvSpPr/>
          <p:nvPr/>
        </p:nvSpPr>
        <p:spPr bwMode="auto">
          <a:xfrm>
            <a:off x="1835696" y="4391784"/>
            <a:ext cx="4608512" cy="83741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3161948" y="2591584"/>
            <a:ext cx="1800200" cy="18002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30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collision </a:t>
            </a:r>
            <a:r>
              <a:rPr lang="en-US" dirty="0" err="1" smtClean="0"/>
              <a:t>collision</a:t>
            </a:r>
            <a:r>
              <a:rPr lang="en-US" dirty="0" smtClean="0"/>
              <a:t> normal and point of collision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Velocity resolution</a:t>
            </a:r>
            <a:endParaRPr lang="en-US" dirty="0"/>
          </a:p>
        </p:txBody>
      </p:sp>
      <p:sp>
        <p:nvSpPr>
          <p:cNvPr id="14" name="Rechteck 13"/>
          <p:cNvSpPr/>
          <p:nvPr/>
        </p:nvSpPr>
        <p:spPr bwMode="auto">
          <a:xfrm>
            <a:off x="1835696" y="4391784"/>
            <a:ext cx="4608512" cy="83741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3161948" y="2591584"/>
            <a:ext cx="1800200" cy="18002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" name="Ellipse 4"/>
          <p:cNvSpPr/>
          <p:nvPr/>
        </p:nvSpPr>
        <p:spPr bwMode="auto">
          <a:xfrm>
            <a:off x="3923928" y="4283772"/>
            <a:ext cx="216024" cy="216024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4013840" y="3140968"/>
            <a:ext cx="1724" cy="1250816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84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collision basis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Velocity resolution</a:t>
            </a:r>
            <a:endParaRPr lang="en-US" dirty="0"/>
          </a:p>
        </p:txBody>
      </p:sp>
      <p:sp>
        <p:nvSpPr>
          <p:cNvPr id="14" name="Rechteck 13"/>
          <p:cNvSpPr/>
          <p:nvPr/>
        </p:nvSpPr>
        <p:spPr bwMode="auto">
          <a:xfrm>
            <a:off x="1835696" y="4391784"/>
            <a:ext cx="4608512" cy="83741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>
            <a:off x="3161948" y="2591584"/>
            <a:ext cx="1800200" cy="18002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" name="Ellipse 4"/>
          <p:cNvSpPr/>
          <p:nvPr/>
        </p:nvSpPr>
        <p:spPr bwMode="auto">
          <a:xfrm>
            <a:off x="3923928" y="4283772"/>
            <a:ext cx="216024" cy="216024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4031940" y="3023632"/>
            <a:ext cx="1226016" cy="1368152"/>
            <a:chOff x="8023076" y="3429000"/>
            <a:chExt cx="1226016" cy="1368152"/>
          </a:xfrm>
        </p:grpSpPr>
        <p:cxnSp>
          <p:nvCxnSpPr>
            <p:cNvPr id="6" name="Gerade Verbindung mit Pfeil 5"/>
            <p:cNvCxnSpPr/>
            <p:nvPr/>
          </p:nvCxnSpPr>
          <p:spPr bwMode="auto">
            <a:xfrm flipV="1">
              <a:off x="8023076" y="3429000"/>
              <a:ext cx="0" cy="1368152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Gerade Verbindung mit Pfeil 7"/>
            <p:cNvCxnSpPr/>
            <p:nvPr/>
          </p:nvCxnSpPr>
          <p:spPr bwMode="auto">
            <a:xfrm>
              <a:off x="8023076" y="4797152"/>
              <a:ext cx="1226016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823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the velocity of the collision point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1835696" y="4391784"/>
            <a:ext cx="4608512" cy="83741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3161948" y="2591584"/>
            <a:ext cx="1800200" cy="18002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3923928" y="4283772"/>
            <a:ext cx="216024" cy="216024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4031940" y="3023632"/>
            <a:ext cx="1226016" cy="1368152"/>
            <a:chOff x="8023076" y="3429000"/>
            <a:chExt cx="1226016" cy="1368152"/>
          </a:xfrm>
        </p:grpSpPr>
        <p:cxnSp>
          <p:nvCxnSpPr>
            <p:cNvPr id="10" name="Gerade Verbindung mit Pfeil 9"/>
            <p:cNvCxnSpPr/>
            <p:nvPr/>
          </p:nvCxnSpPr>
          <p:spPr bwMode="auto">
            <a:xfrm flipV="1">
              <a:off x="8023076" y="3429000"/>
              <a:ext cx="0" cy="1368152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 bwMode="auto">
            <a:xfrm>
              <a:off x="8023076" y="4797152"/>
              <a:ext cx="1226016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Gerade Verbindung mit Pfeil 12"/>
          <p:cNvCxnSpPr/>
          <p:nvPr/>
        </p:nvCxnSpPr>
        <p:spPr bwMode="auto">
          <a:xfrm flipH="1">
            <a:off x="1913600" y="3491684"/>
            <a:ext cx="1074224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Nach oben gekrümmter Pfeil 13"/>
          <p:cNvSpPr/>
          <p:nvPr/>
        </p:nvSpPr>
        <p:spPr bwMode="auto">
          <a:xfrm rot="10800000">
            <a:off x="3420812" y="2087528"/>
            <a:ext cx="1224136" cy="504056"/>
          </a:xfrm>
          <a:prstGeom prst="curvedUp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57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velocity into the collision basis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1835696" y="4391784"/>
            <a:ext cx="4608512" cy="83741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3161948" y="2591584"/>
            <a:ext cx="1800200" cy="18002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3923928" y="4283772"/>
            <a:ext cx="216024" cy="216024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4031940" y="3023632"/>
            <a:ext cx="1226016" cy="1368152"/>
            <a:chOff x="8023076" y="3429000"/>
            <a:chExt cx="1226016" cy="1368152"/>
          </a:xfrm>
        </p:grpSpPr>
        <p:cxnSp>
          <p:nvCxnSpPr>
            <p:cNvPr id="10" name="Gerade Verbindung mit Pfeil 9"/>
            <p:cNvCxnSpPr/>
            <p:nvPr/>
          </p:nvCxnSpPr>
          <p:spPr bwMode="auto">
            <a:xfrm flipV="1">
              <a:off x="8023076" y="3429000"/>
              <a:ext cx="0" cy="1368152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 bwMode="auto">
            <a:xfrm>
              <a:off x="8023076" y="4797152"/>
              <a:ext cx="1226016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Gerade Verbindung mit Pfeil 12"/>
          <p:cNvCxnSpPr/>
          <p:nvPr/>
        </p:nvCxnSpPr>
        <p:spPr bwMode="auto">
          <a:xfrm flipH="1">
            <a:off x="1913600" y="3491684"/>
            <a:ext cx="1074224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Nach oben gekrümmter Pfeil 13"/>
          <p:cNvSpPr/>
          <p:nvPr/>
        </p:nvSpPr>
        <p:spPr bwMode="auto">
          <a:xfrm rot="10800000">
            <a:off x="3420812" y="2087528"/>
            <a:ext cx="1224136" cy="504056"/>
          </a:xfrm>
          <a:prstGeom prst="curvedUp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2" name="Gerade Verbindung mit Pfeil 11"/>
          <p:cNvCxnSpPr/>
          <p:nvPr/>
        </p:nvCxnSpPr>
        <p:spPr bwMode="auto">
          <a:xfrm>
            <a:off x="4031940" y="3510332"/>
            <a:ext cx="0" cy="854772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 bwMode="auto">
          <a:xfrm flipH="1">
            <a:off x="4026514" y="4390628"/>
            <a:ext cx="315652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21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Separate the objects (what we did last lecture)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X-Axis (= collision Normal)</a:t>
            </a:r>
            <a:endParaRPr lang="en-US" dirty="0"/>
          </a:p>
        </p:txBody>
      </p:sp>
      <p:sp>
        <p:nvSpPr>
          <p:cNvPr id="6" name="Rechteck 5"/>
          <p:cNvSpPr/>
          <p:nvPr/>
        </p:nvSpPr>
        <p:spPr bwMode="auto">
          <a:xfrm>
            <a:off x="1835696" y="4391784"/>
            <a:ext cx="4608512" cy="83741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3161948" y="2591584"/>
            <a:ext cx="1800200" cy="18002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3923928" y="4283772"/>
            <a:ext cx="216024" cy="216024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4031940" y="3023632"/>
            <a:ext cx="1226016" cy="1368152"/>
            <a:chOff x="8023076" y="3429000"/>
            <a:chExt cx="1226016" cy="1368152"/>
          </a:xfrm>
        </p:grpSpPr>
        <p:cxnSp>
          <p:nvCxnSpPr>
            <p:cNvPr id="10" name="Gerade Verbindung mit Pfeil 9"/>
            <p:cNvCxnSpPr/>
            <p:nvPr/>
          </p:nvCxnSpPr>
          <p:spPr bwMode="auto">
            <a:xfrm flipV="1">
              <a:off x="8023076" y="3429000"/>
              <a:ext cx="0" cy="1368152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 bwMode="auto">
            <a:xfrm>
              <a:off x="8023076" y="4797152"/>
              <a:ext cx="1226016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Gerade Verbindung mit Pfeil 12"/>
          <p:cNvCxnSpPr/>
          <p:nvPr/>
        </p:nvCxnSpPr>
        <p:spPr bwMode="auto">
          <a:xfrm flipH="1">
            <a:off x="1913600" y="3491684"/>
            <a:ext cx="1074224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Nach oben gekrümmter Pfeil 13"/>
          <p:cNvSpPr/>
          <p:nvPr/>
        </p:nvSpPr>
        <p:spPr bwMode="auto">
          <a:xfrm rot="10800000">
            <a:off x="3420812" y="2087528"/>
            <a:ext cx="1224136" cy="504056"/>
          </a:xfrm>
          <a:prstGeom prst="curvedUp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2" name="Gerade Verbindung mit Pfeil 11"/>
          <p:cNvCxnSpPr/>
          <p:nvPr/>
        </p:nvCxnSpPr>
        <p:spPr bwMode="auto">
          <a:xfrm>
            <a:off x="4031940" y="3510332"/>
            <a:ext cx="0" cy="854772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 bwMode="auto">
          <a:xfrm flipH="1">
            <a:off x="4026514" y="4390628"/>
            <a:ext cx="315652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 bwMode="auto">
          <a:xfrm flipV="1">
            <a:off x="4154820" y="3707708"/>
            <a:ext cx="0" cy="6573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19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Intersection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triangles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Check all </a:t>
            </a:r>
            <a:r>
              <a:rPr lang="de-DE" dirty="0" err="1" smtClean="0"/>
              <a:t>triangles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sphere</a:t>
            </a:r>
            <a:r>
              <a:rPr lang="de-DE" dirty="0" smtClean="0"/>
              <a:t> </a:t>
            </a:r>
            <a:r>
              <a:rPr lang="de-DE" dirty="0" err="1" smtClean="0"/>
              <a:t>intersects</a:t>
            </a:r>
            <a:r>
              <a:rPr lang="de-DE" dirty="0" smtClean="0"/>
              <a:t> a </a:t>
            </a:r>
            <a:r>
              <a:rPr lang="de-DE" dirty="0" err="1" smtClean="0"/>
              <a:t>triangle</a:t>
            </a:r>
            <a:r>
              <a:rPr lang="de-DE" dirty="0" smtClean="0"/>
              <a:t>, handle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collision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mesh</a:t>
            </a:r>
            <a:r>
              <a:rPr lang="de-DE" dirty="0" smtClean="0"/>
              <a:t> </a:t>
            </a:r>
            <a:r>
              <a:rPr lang="de-DE" dirty="0" err="1" smtClean="0"/>
              <a:t>itself</a:t>
            </a:r>
            <a:endParaRPr lang="de-DE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2796404" y="4529951"/>
            <a:ext cx="2333122" cy="1230956"/>
            <a:chOff x="2796404" y="4529951"/>
            <a:chExt cx="2333122" cy="1230956"/>
          </a:xfrm>
        </p:grpSpPr>
        <p:sp>
          <p:nvSpPr>
            <p:cNvPr id="5" name="Gleichschenkliges Dreieck 4"/>
            <p:cNvSpPr/>
            <p:nvPr/>
          </p:nvSpPr>
          <p:spPr bwMode="auto">
            <a:xfrm rot="4354149">
              <a:off x="3615175" y="4709971"/>
              <a:ext cx="1152128" cy="792088"/>
            </a:xfrm>
            <a:prstGeom prst="triangl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Gleichschenkliges Dreieck 5"/>
            <p:cNvSpPr/>
            <p:nvPr/>
          </p:nvSpPr>
          <p:spPr bwMode="auto">
            <a:xfrm>
              <a:off x="3977398" y="4968819"/>
              <a:ext cx="1152128" cy="792088"/>
            </a:xfrm>
            <a:prstGeom prst="triangl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Gleichschenkliges Dreieck 6"/>
            <p:cNvSpPr/>
            <p:nvPr/>
          </p:nvSpPr>
          <p:spPr bwMode="auto">
            <a:xfrm rot="1146419">
              <a:off x="2796404" y="4633234"/>
              <a:ext cx="1355095" cy="931628"/>
            </a:xfrm>
            <a:prstGeom prst="triangl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9" name="Ellipse 8"/>
          <p:cNvSpPr/>
          <p:nvPr/>
        </p:nvSpPr>
        <p:spPr bwMode="auto">
          <a:xfrm>
            <a:off x="3923928" y="4077072"/>
            <a:ext cx="810626" cy="810626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0" name="Gerade Verbindung mit Pfeil 9"/>
          <p:cNvCxnSpPr/>
          <p:nvPr/>
        </p:nvCxnSpPr>
        <p:spPr bwMode="auto">
          <a:xfrm flipV="1">
            <a:off x="4200617" y="4463847"/>
            <a:ext cx="155359" cy="400319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10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Handle Friction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 and Z-Axis</a:t>
            </a:r>
            <a:endParaRPr lang="en-US" dirty="0"/>
          </a:p>
        </p:txBody>
      </p:sp>
      <p:sp>
        <p:nvSpPr>
          <p:cNvPr id="6" name="Rechteck 5"/>
          <p:cNvSpPr/>
          <p:nvPr/>
        </p:nvSpPr>
        <p:spPr bwMode="auto">
          <a:xfrm>
            <a:off x="1835696" y="4391784"/>
            <a:ext cx="4608512" cy="83741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3161948" y="2591584"/>
            <a:ext cx="1800200" cy="18002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3923928" y="4283772"/>
            <a:ext cx="216024" cy="216024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4031940" y="3023632"/>
            <a:ext cx="1226016" cy="1368152"/>
            <a:chOff x="8023076" y="3429000"/>
            <a:chExt cx="1226016" cy="1368152"/>
          </a:xfrm>
        </p:grpSpPr>
        <p:cxnSp>
          <p:nvCxnSpPr>
            <p:cNvPr id="10" name="Gerade Verbindung mit Pfeil 9"/>
            <p:cNvCxnSpPr/>
            <p:nvPr/>
          </p:nvCxnSpPr>
          <p:spPr bwMode="auto">
            <a:xfrm flipV="1">
              <a:off x="8023076" y="3429000"/>
              <a:ext cx="0" cy="1368152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 bwMode="auto">
            <a:xfrm>
              <a:off x="8023076" y="4797152"/>
              <a:ext cx="1226016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Gerade Verbindung mit Pfeil 12"/>
          <p:cNvCxnSpPr/>
          <p:nvPr/>
        </p:nvCxnSpPr>
        <p:spPr bwMode="auto">
          <a:xfrm flipH="1">
            <a:off x="1913600" y="3491684"/>
            <a:ext cx="1074224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Nach oben gekrümmter Pfeil 13"/>
          <p:cNvSpPr/>
          <p:nvPr/>
        </p:nvSpPr>
        <p:spPr bwMode="auto">
          <a:xfrm rot="10800000">
            <a:off x="3420812" y="2087528"/>
            <a:ext cx="1224136" cy="504056"/>
          </a:xfrm>
          <a:prstGeom prst="curvedUp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2" name="Gerade Verbindung mit Pfeil 11"/>
          <p:cNvCxnSpPr/>
          <p:nvPr/>
        </p:nvCxnSpPr>
        <p:spPr bwMode="auto">
          <a:xfrm>
            <a:off x="4031940" y="3510332"/>
            <a:ext cx="0" cy="854772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 bwMode="auto">
          <a:xfrm flipH="1">
            <a:off x="4026514" y="4390628"/>
            <a:ext cx="315652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 bwMode="auto">
          <a:xfrm flipV="1">
            <a:off x="4154820" y="3707708"/>
            <a:ext cx="0" cy="6573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 bwMode="auto">
          <a:xfrm>
            <a:off x="4062048" y="4581128"/>
            <a:ext cx="293458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85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 to velocity and rotation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changes as impulses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1835696" y="4391784"/>
            <a:ext cx="4608512" cy="83741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Ellipse 6"/>
          <p:cNvSpPr/>
          <p:nvPr/>
        </p:nvSpPr>
        <p:spPr bwMode="auto">
          <a:xfrm>
            <a:off x="3161948" y="2591584"/>
            <a:ext cx="1800200" cy="18002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Ellipse 7"/>
          <p:cNvSpPr/>
          <p:nvPr/>
        </p:nvSpPr>
        <p:spPr bwMode="auto">
          <a:xfrm>
            <a:off x="3923928" y="4283772"/>
            <a:ext cx="216024" cy="216024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4031940" y="3023632"/>
            <a:ext cx="1226016" cy="1368152"/>
            <a:chOff x="8023076" y="3429000"/>
            <a:chExt cx="1226016" cy="1368152"/>
          </a:xfrm>
        </p:grpSpPr>
        <p:cxnSp>
          <p:nvCxnSpPr>
            <p:cNvPr id="10" name="Gerade Verbindung mit Pfeil 9"/>
            <p:cNvCxnSpPr/>
            <p:nvPr/>
          </p:nvCxnSpPr>
          <p:spPr bwMode="auto">
            <a:xfrm flipV="1">
              <a:off x="8023076" y="3429000"/>
              <a:ext cx="0" cy="1368152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/>
            <p:cNvCxnSpPr/>
            <p:nvPr/>
          </p:nvCxnSpPr>
          <p:spPr bwMode="auto">
            <a:xfrm>
              <a:off x="8023076" y="4797152"/>
              <a:ext cx="1226016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Gerade Verbindung mit Pfeil 12"/>
          <p:cNvCxnSpPr/>
          <p:nvPr/>
        </p:nvCxnSpPr>
        <p:spPr bwMode="auto">
          <a:xfrm flipH="1">
            <a:off x="1763688" y="3491684"/>
            <a:ext cx="1224136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Nach oben gekrümmter Pfeil 13"/>
          <p:cNvSpPr/>
          <p:nvPr/>
        </p:nvSpPr>
        <p:spPr bwMode="auto">
          <a:xfrm rot="10800000">
            <a:off x="3377502" y="2087528"/>
            <a:ext cx="1369092" cy="504056"/>
          </a:xfrm>
          <a:prstGeom prst="curvedUp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2" name="Gerade Verbindung mit Pfeil 11"/>
          <p:cNvCxnSpPr/>
          <p:nvPr/>
        </p:nvCxnSpPr>
        <p:spPr bwMode="auto">
          <a:xfrm>
            <a:off x="4031940" y="3510332"/>
            <a:ext cx="0" cy="854772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 bwMode="auto">
          <a:xfrm flipH="1">
            <a:off x="4026514" y="4390628"/>
            <a:ext cx="315652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 bwMode="auto">
          <a:xfrm flipV="1">
            <a:off x="4154820" y="3707708"/>
            <a:ext cx="0" cy="6573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 bwMode="auto">
          <a:xfrm>
            <a:off x="4062048" y="4581128"/>
            <a:ext cx="293458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62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Practical Exercise</a:t>
            </a:r>
          </a:p>
          <a:p>
            <a:pPr lvl="1"/>
            <a:r>
              <a:rPr lang="en-US" dirty="0" smtClean="0"/>
              <a:t>Solution will be uploaded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8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6952"/>
            <a:ext cx="3902369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589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8 2.1</a:t>
            </a:r>
            <a:endParaRPr lang="en-US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idx="1"/>
          </p:nvPr>
        </p:nvGraphicFramePr>
        <p:xfrm>
          <a:off x="250825" y="1484313"/>
          <a:ext cx="8640763" cy="4968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8462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8 2.2</a:t>
            </a:r>
            <a:endParaRPr lang="en-US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idx="1"/>
          </p:nvPr>
        </p:nvGraphicFramePr>
        <p:xfrm>
          <a:off x="250825" y="1484313"/>
          <a:ext cx="8640763" cy="4968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3212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>
              <a:xfrm>
                <a:off x="250825" y="1556469"/>
                <a:ext cx="8640763" cy="49688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Build a matrix for </a:t>
                </a:r>
                <a:r>
                  <a:rPr lang="en-US" dirty="0" err="1" smtClean="0"/>
                  <a:t>billboarding</a:t>
                </a:r>
                <a:r>
                  <a:rPr lang="en-US" dirty="0" smtClean="0"/>
                  <a:t> that keeps the y-axis in place</a:t>
                </a:r>
              </a:p>
              <a:p>
                <a:pPr lvl="1"/>
                <a:r>
                  <a:rPr lang="en-US" dirty="0" smtClean="0"/>
                  <a:t>Using only the view matrix is a large restriction</a:t>
                </a:r>
              </a:p>
              <a:p>
                <a:pPr lvl="1"/>
                <a:r>
                  <a:rPr lang="en-US" dirty="0" smtClean="0"/>
                  <a:t>Easier to construct with knowledge of the object’s position</a:t>
                </a:r>
              </a:p>
              <a:p>
                <a:r>
                  <a:rPr lang="en-US" dirty="0" smtClean="0"/>
                  <a:t>Structure of the view matrix’s rotation part</a:t>
                </a:r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i="1">
                                    <a:latin typeface="Cambria Math"/>
                                  </a:rPr>
                                  <m:t>𝒓</m:t>
                                </m:r>
                                <m:r>
                                  <a:rPr lang="de-DE" i="1">
                                    <a:latin typeface="Cambria Math"/>
                                  </a:rPr>
                                  <m:t>𝒊𝒈𝒉𝒕</m:t>
                                </m:r>
                              </m:e>
                              <m:e>
                                <m:r>
                                  <a:rPr lang="de-DE" i="1">
                                    <a:latin typeface="Cambria Math"/>
                                  </a:rPr>
                                  <m:t>𝒖𝒑</m:t>
                                </m:r>
                              </m:e>
                              <m:e>
                                <m:r>
                                  <a:rPr lang="de-DE" i="1">
                                    <a:latin typeface="Cambria Math"/>
                                  </a:rPr>
                                  <m:t>𝒍𝒐𝒐𝒌𝒂𝒕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i="1">
                                    <a:latin typeface="Cambria Math"/>
                                  </a:rPr>
                                  <m:t>𝒓𝒊𝒈𝒉𝒕</m:t>
                                </m:r>
                              </m:e>
                              <m:e>
                                <m:r>
                                  <a:rPr lang="de-DE" i="1">
                                    <a:latin typeface="Cambria Math"/>
                                  </a:rPr>
                                  <m:t>𝒖𝒑</m:t>
                                </m:r>
                              </m:e>
                              <m:e>
                                <m:r>
                                  <a:rPr lang="de-DE" i="1">
                                    <a:latin typeface="Cambria Math"/>
                                  </a:rPr>
                                  <m:t>𝒍𝒐𝒐𝒌𝒂𝒕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i="1">
                                    <a:latin typeface="Cambria Math"/>
                                  </a:rPr>
                                  <m:t>𝒓𝒊𝒈𝒉𝒕</m:t>
                                </m:r>
                              </m:e>
                              <m:e>
                                <m:r>
                                  <a:rPr lang="de-DE" i="1">
                                    <a:latin typeface="Cambria Math"/>
                                  </a:rPr>
                                  <m:t>𝒖𝒑</m:t>
                                </m:r>
                              </m:e>
                              <m:e>
                                <m:r>
                                  <a:rPr lang="de-DE" i="1">
                                    <a:latin typeface="Cambria Math"/>
                                  </a:rPr>
                                  <m:t>𝒍𝒐𝒐𝒌𝒂𝒕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Change to</a:t>
                </a:r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de-DE" i="1">
                                    <a:latin typeface="Cambria Math"/>
                                  </a:rPr>
                                  <m:t>𝒖𝒑</m:t>
                                </m:r>
                              </m:e>
                              <m:e>
                                <m:r>
                                  <a:rPr lang="de-DE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de-DE" i="1">
                                    <a:latin typeface="Cambria Math"/>
                                  </a:rPr>
                                  <m:t>𝒖𝒑</m:t>
                                </m:r>
                              </m:e>
                              <m:e>
                                <m:r>
                                  <a:rPr lang="de-DE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1" i="1" smtClean="0">
                                    <a:latin typeface="Cambria Math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de-DE" i="1">
                                    <a:latin typeface="Cambria Math"/>
                                  </a:rPr>
                                  <m:t>𝒖𝒑</m:t>
                                </m:r>
                              </m:e>
                              <m:e>
                                <m:r>
                                  <a:rPr lang="de-DE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 smtClean="0"/>
              </a:p>
              <a:p>
                <a:r>
                  <a:rPr lang="en-US" dirty="0"/>
                  <a:t>See also </a:t>
                </a:r>
                <a:r>
                  <a:rPr lang="en-US" dirty="0">
                    <a:hlinkClick r:id="rId2"/>
                  </a:rPr>
                  <a:t>http://</a:t>
                </a:r>
                <a:r>
                  <a:rPr lang="en-US" dirty="0" smtClean="0">
                    <a:hlinkClick r:id="rId2"/>
                  </a:rPr>
                  <a:t>www.lighthouse3d.com/opengl/billboarding/index.php3?billInt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1556469"/>
                <a:ext cx="8640763" cy="4968875"/>
              </a:xfrm>
              <a:blipFill rotWithShape="1">
                <a:blip r:embed="rId3"/>
                <a:stretch>
                  <a:fillRect l="-705" t="-1104" r="-71" b="-4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8 2.3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5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Exercise</a:t>
            </a:r>
            <a:r>
              <a:rPr lang="de-DE" dirty="0" smtClean="0"/>
              <a:t> 8 2.3</a:t>
            </a:r>
            <a:endParaRPr lang="de-DE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2564904"/>
            <a:ext cx="3902369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564904"/>
            <a:ext cx="3902369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09180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1.1 </a:t>
            </a:r>
            <a:r>
              <a:rPr lang="de-DE" dirty="0" err="1" smtClean="0"/>
              <a:t>Triangle-Sphere-Intersection</a:t>
            </a:r>
            <a:r>
              <a:rPr lang="de-DE" dirty="0" smtClean="0"/>
              <a:t> – Check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SAT </a:t>
            </a:r>
            <a:r>
              <a:rPr lang="de-DE" dirty="0" err="1" smtClean="0"/>
              <a:t>axes</a:t>
            </a:r>
            <a:endParaRPr lang="de-DE" dirty="0" smtClean="0"/>
          </a:p>
          <a:p>
            <a:r>
              <a:rPr lang="de-DE" dirty="0" smtClean="0"/>
              <a:t>1.2 </a:t>
            </a:r>
            <a:r>
              <a:rPr lang="de-DE" dirty="0" err="1" smtClean="0"/>
              <a:t>Construct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collision</a:t>
            </a:r>
            <a:r>
              <a:rPr lang="de-DE" dirty="0" smtClean="0"/>
              <a:t> </a:t>
            </a:r>
            <a:r>
              <a:rPr lang="de-DE" dirty="0" err="1" smtClean="0"/>
              <a:t>basis</a:t>
            </a:r>
            <a:endParaRPr lang="de-DE" dirty="0" smtClean="0"/>
          </a:p>
          <a:p>
            <a:r>
              <a:rPr lang="de-DE" dirty="0" smtClean="0"/>
              <a:t>1.3 </a:t>
            </a:r>
            <a:r>
              <a:rPr lang="de-DE" dirty="0" err="1" smtClean="0"/>
              <a:t>Implement</a:t>
            </a:r>
            <a:r>
              <a:rPr lang="de-DE" dirty="0" smtClean="0"/>
              <a:t> a </a:t>
            </a:r>
            <a:r>
              <a:rPr lang="de-DE" dirty="0" err="1" smtClean="0"/>
              <a:t>goal</a:t>
            </a:r>
            <a:r>
              <a:rPr lang="de-DE" dirty="0" smtClean="0"/>
              <a:t> </a:t>
            </a:r>
            <a:r>
              <a:rPr lang="de-DE" dirty="0" err="1" smtClean="0"/>
              <a:t>area</a:t>
            </a:r>
            <a:r>
              <a:rPr lang="de-DE" dirty="0" smtClean="0"/>
              <a:t> – See </a:t>
            </a:r>
            <a:r>
              <a:rPr lang="de-DE" dirty="0" err="1" smtClean="0"/>
              <a:t>task</a:t>
            </a:r>
            <a:r>
              <a:rPr lang="de-DE" dirty="0" smtClean="0"/>
              <a:t> 2.1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Exercise</a:t>
            </a:r>
            <a:r>
              <a:rPr lang="de-DE" dirty="0" smtClean="0"/>
              <a:t> 9 – </a:t>
            </a:r>
            <a:r>
              <a:rPr lang="de-DE" dirty="0" err="1" smtClean="0"/>
              <a:t>Practical</a:t>
            </a:r>
            <a:r>
              <a:rPr lang="de-DE" dirty="0" smtClean="0"/>
              <a:t> Tasks</a:t>
            </a:r>
            <a:endParaRPr lang="de-D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140968"/>
            <a:ext cx="4707341" cy="322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9472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foundation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r>
              <a:rPr lang="de-DE" dirty="0" smtClean="0"/>
              <a:t> 1.3</a:t>
            </a:r>
          </a:p>
          <a:p>
            <a:endParaRPr lang="de-DE" dirty="0"/>
          </a:p>
          <a:p>
            <a:r>
              <a:rPr lang="de-DE" dirty="0" err="1" smtClean="0"/>
              <a:t>Describe</a:t>
            </a:r>
            <a:r>
              <a:rPr lang="de-DE" dirty="0" smtClean="0"/>
              <a:t> a box-</a:t>
            </a:r>
            <a:r>
              <a:rPr lang="de-DE" dirty="0" err="1" smtClean="0"/>
              <a:t>sphere</a:t>
            </a:r>
            <a:r>
              <a:rPr lang="de-DE" dirty="0" smtClean="0"/>
              <a:t> </a:t>
            </a:r>
            <a:r>
              <a:rPr lang="de-DE" dirty="0" err="1" smtClean="0"/>
              <a:t>intersection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Either</a:t>
            </a:r>
            <a:endParaRPr lang="de-DE" dirty="0" smtClean="0"/>
          </a:p>
          <a:p>
            <a:pPr lvl="1"/>
            <a:r>
              <a:rPr lang="de-DE" dirty="0" err="1" smtClean="0"/>
              <a:t>Derive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own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describe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(</a:t>
            </a:r>
            <a:r>
              <a:rPr lang="de-DE" dirty="0" err="1" smtClean="0"/>
              <a:t>does</a:t>
            </a:r>
            <a:r>
              <a:rPr lang="de-DE" dirty="0" smtClean="0"/>
              <a:t> not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optimized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Describe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literature</a:t>
            </a:r>
            <a:r>
              <a:rPr lang="de-DE" dirty="0" smtClean="0"/>
              <a:t> (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source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Exercise</a:t>
            </a:r>
            <a:r>
              <a:rPr lang="de-DE" dirty="0" smtClean="0"/>
              <a:t> 9 – </a:t>
            </a:r>
            <a:r>
              <a:rPr lang="de-DE" dirty="0" err="1" smtClean="0"/>
              <a:t>Theoretical</a:t>
            </a:r>
            <a:r>
              <a:rPr lang="de-DE" dirty="0" smtClean="0"/>
              <a:t> Task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 bwMode="auto">
          <a:xfrm>
            <a:off x="2843808" y="4473116"/>
            <a:ext cx="2664296" cy="1512168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Ellipse 5"/>
          <p:cNvSpPr/>
          <p:nvPr/>
        </p:nvSpPr>
        <p:spPr bwMode="auto">
          <a:xfrm>
            <a:off x="6012160" y="4725144"/>
            <a:ext cx="1008112" cy="1008112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6889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smtClean="0">
              <a:solidFill>
                <a:srgbClr val="B5B5B5"/>
              </a:solidFill>
            </a:endParaRPr>
          </a:p>
          <a:p>
            <a:pPr eaLnBrk="1" hangingPunct="1"/>
            <a:endParaRPr lang="en-US" smtClean="0">
              <a:solidFill>
                <a:srgbClr val="B5B5B5"/>
              </a:solidFill>
            </a:endParaRP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 eaLnBrk="1" hangingPunct="1"/>
            <a:r>
              <a:rPr lang="en-US" smtClean="0"/>
              <a:t>Questions &amp; Contact</a:t>
            </a:r>
          </a:p>
        </p:txBody>
      </p:sp>
      <p:pic>
        <p:nvPicPr>
          <p:cNvPr id="5125" name="Picture 3" descr="fragezeichen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3438" y="1457325"/>
            <a:ext cx="4321175" cy="4321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" name="Gruppieren 2"/>
          <p:cNvGrpSpPr/>
          <p:nvPr/>
        </p:nvGrpSpPr>
        <p:grpSpPr>
          <a:xfrm>
            <a:off x="1568197" y="4355774"/>
            <a:ext cx="3168352" cy="2088233"/>
            <a:chOff x="683568" y="3645023"/>
            <a:chExt cx="3168352" cy="2088233"/>
          </a:xfrm>
        </p:grpSpPr>
        <p:sp>
          <p:nvSpPr>
            <p:cNvPr id="2" name="Rechteck 1"/>
            <p:cNvSpPr/>
            <p:nvPr/>
          </p:nvSpPr>
          <p:spPr bwMode="auto">
            <a:xfrm>
              <a:off x="827584" y="3717032"/>
              <a:ext cx="3024336" cy="20162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pic>
          <p:nvPicPr>
            <p:cNvPr id="1026" name="Picture 2" descr="X:\doc\TEMPLATES\Visitenkarten\Visitenkarte__png-format\VisitenkarteMehm-D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3645023"/>
              <a:ext cx="3068638" cy="1990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3" descr="F:\Dropbox\Dropbox\Projekte\ECGBL\Camera_Ready\Florian_Meh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1769259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 bwMode="auto">
          <a:xfrm>
            <a:off x="2771800" y="1556792"/>
            <a:ext cx="1656184" cy="266429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RK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56792"/>
            <a:ext cx="1777200" cy="266429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36549" y="6021536"/>
            <a:ext cx="430438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game-technology@kom.tu-darmstadt.de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4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33080" y="1484784"/>
            <a:ext cx="8640763" cy="4968875"/>
          </a:xfrm>
        </p:spPr>
        <p:txBody>
          <a:bodyPr/>
          <a:lstStyle/>
          <a:p>
            <a:r>
              <a:rPr lang="de-DE" dirty="0" err="1" smtClean="0"/>
              <a:t>Intersection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triangles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Check all </a:t>
            </a:r>
            <a:r>
              <a:rPr lang="de-DE" dirty="0" err="1" smtClean="0"/>
              <a:t>triangles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sphere</a:t>
            </a:r>
            <a:r>
              <a:rPr lang="de-DE" dirty="0" smtClean="0"/>
              <a:t> </a:t>
            </a:r>
            <a:r>
              <a:rPr lang="de-DE" dirty="0" err="1" smtClean="0"/>
              <a:t>intersects</a:t>
            </a:r>
            <a:r>
              <a:rPr lang="de-DE" dirty="0" smtClean="0"/>
              <a:t> a </a:t>
            </a:r>
            <a:r>
              <a:rPr lang="de-DE" dirty="0" err="1" smtClean="0"/>
              <a:t>triangle</a:t>
            </a:r>
            <a:r>
              <a:rPr lang="de-DE" dirty="0" smtClean="0"/>
              <a:t>, handle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collision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multiple </a:t>
            </a:r>
            <a:r>
              <a:rPr lang="de-DE" dirty="0" err="1" smtClean="0"/>
              <a:t>collisions</a:t>
            </a:r>
            <a:endParaRPr lang="de-DE" dirty="0"/>
          </a:p>
          <a:p>
            <a:pPr lvl="1"/>
            <a:r>
              <a:rPr lang="de-DE" dirty="0" smtClean="0"/>
              <a:t>Handle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(</a:t>
            </a:r>
            <a:r>
              <a:rPr lang="de-DE" dirty="0" err="1" smtClean="0"/>
              <a:t>most</a:t>
            </a:r>
            <a:r>
              <a:rPr lang="de-DE" dirty="0" smtClean="0"/>
              <a:t> prominent)</a:t>
            </a:r>
          </a:p>
          <a:p>
            <a:pPr lvl="1"/>
            <a:r>
              <a:rPr lang="de-DE" dirty="0" smtClean="0"/>
              <a:t>Handle all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mesh</a:t>
            </a:r>
            <a:r>
              <a:rPr lang="de-DE" dirty="0" smtClean="0"/>
              <a:t> </a:t>
            </a:r>
            <a:r>
              <a:rPr lang="de-DE" dirty="0" err="1" smtClean="0"/>
              <a:t>itself</a:t>
            </a:r>
            <a:endParaRPr lang="de-DE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2796404" y="4529951"/>
            <a:ext cx="2333122" cy="1230956"/>
            <a:chOff x="2796404" y="4529951"/>
            <a:chExt cx="2333122" cy="1230956"/>
          </a:xfrm>
        </p:grpSpPr>
        <p:sp>
          <p:nvSpPr>
            <p:cNvPr id="5" name="Gleichschenkliges Dreieck 4"/>
            <p:cNvSpPr/>
            <p:nvPr/>
          </p:nvSpPr>
          <p:spPr bwMode="auto">
            <a:xfrm rot="4354149">
              <a:off x="3615175" y="4709971"/>
              <a:ext cx="1152128" cy="792088"/>
            </a:xfrm>
            <a:prstGeom prst="triangl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Gleichschenkliges Dreieck 5"/>
            <p:cNvSpPr/>
            <p:nvPr/>
          </p:nvSpPr>
          <p:spPr bwMode="auto">
            <a:xfrm>
              <a:off x="3977398" y="4968819"/>
              <a:ext cx="1152128" cy="792088"/>
            </a:xfrm>
            <a:prstGeom prst="triangl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Gleichschenkliges Dreieck 6"/>
            <p:cNvSpPr/>
            <p:nvPr/>
          </p:nvSpPr>
          <p:spPr bwMode="auto">
            <a:xfrm rot="1146419">
              <a:off x="2796404" y="4633234"/>
              <a:ext cx="1355095" cy="931628"/>
            </a:xfrm>
            <a:prstGeom prst="triangl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9" name="Ellipse 8"/>
          <p:cNvSpPr/>
          <p:nvPr/>
        </p:nvSpPr>
        <p:spPr bwMode="auto">
          <a:xfrm>
            <a:off x="4049406" y="4418574"/>
            <a:ext cx="810626" cy="810626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Gewitterblitz 10"/>
          <p:cNvSpPr/>
          <p:nvPr/>
        </p:nvSpPr>
        <p:spPr bwMode="auto">
          <a:xfrm>
            <a:off x="6588224" y="2513500"/>
            <a:ext cx="1152128" cy="1296144"/>
          </a:xfrm>
          <a:prstGeom prst="lightningBol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206760" y="4520117"/>
            <a:ext cx="504056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accent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5537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H0">
  <a:themeElements>
    <a:clrScheme name="1_H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005AA9"/>
      </a:hlink>
      <a:folHlink>
        <a:srgbClr val="B5B5B5"/>
      </a:folHlink>
    </a:clrScheme>
    <a:fontScheme name="1_H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H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Larissa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Larissa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3415</Words>
  <Application>Microsoft Office PowerPoint</Application>
  <PresentationFormat>Bildschirmpräsentation (4:3)</PresentationFormat>
  <Paragraphs>824</Paragraphs>
  <Slides>89</Slides>
  <Notes>2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89</vt:i4>
      </vt:variant>
    </vt:vector>
  </HeadingPairs>
  <TitlesOfParts>
    <vt:vector size="91" baseType="lpstr">
      <vt:lpstr>1_H0</vt:lpstr>
      <vt:lpstr>Equation</vt:lpstr>
      <vt:lpstr>Game Technology</vt:lpstr>
      <vt:lpstr>Preliminary timetable</vt:lpstr>
      <vt:lpstr>Announcement</vt:lpstr>
      <vt:lpstr>Announcement 2</vt:lpstr>
      <vt:lpstr>Adding Physics to Marbellous</vt:lpstr>
      <vt:lpstr>Hand-placed colliders</vt:lpstr>
      <vt:lpstr>Height map</vt:lpstr>
      <vt:lpstr>Using the mesh itself</vt:lpstr>
      <vt:lpstr>Using the mesh itself</vt:lpstr>
      <vt:lpstr>Separating Axis Test</vt:lpstr>
      <vt:lpstr>Separating Axis Test</vt:lpstr>
      <vt:lpstr>Separating Axis Test</vt:lpstr>
      <vt:lpstr>Separating axes for spheres</vt:lpstr>
      <vt:lpstr>Triangle-Sphere-Test</vt:lpstr>
      <vt:lpstr>SAT: Testing the plane of the triangle</vt:lpstr>
      <vt:lpstr>SAT: Vertices</vt:lpstr>
      <vt:lpstr>SAT: Vertices</vt:lpstr>
      <vt:lpstr>SAT: Vertices</vt:lpstr>
      <vt:lpstr>SAT: Vertices</vt:lpstr>
      <vt:lpstr>SAT: Vertices</vt:lpstr>
      <vt:lpstr>SAT: Edges</vt:lpstr>
      <vt:lpstr>SAT: Edges</vt:lpstr>
      <vt:lpstr>SAT: Edges</vt:lpstr>
      <vt:lpstr>SAT: Edges</vt:lpstr>
      <vt:lpstr>Speeding the calculation up</vt:lpstr>
      <vt:lpstr>Regular grid</vt:lpstr>
      <vt:lpstr>Quadtree(2D), Octree(3D)</vt:lpstr>
      <vt:lpstr>KD-Tree</vt:lpstr>
      <vt:lpstr>Binary Space Partition</vt:lpstr>
      <vt:lpstr>Reducing the dimensionality</vt:lpstr>
      <vt:lpstr>Lookup</vt:lpstr>
      <vt:lpstr>Intersection between the triangles and the grid</vt:lpstr>
      <vt:lpstr>Triangle Rasterisation</vt:lpstr>
      <vt:lpstr>Triangle Rasterisation</vt:lpstr>
      <vt:lpstr>New algorithm</vt:lpstr>
      <vt:lpstr>Triangle Rasterisation</vt:lpstr>
      <vt:lpstr>Triangle Rasterisation</vt:lpstr>
      <vt:lpstr>Intersection between the sphere and the grid</vt:lpstr>
      <vt:lpstr>Is it worth it?</vt:lpstr>
      <vt:lpstr>Broad Phase vs. Narrow Phase</vt:lpstr>
      <vt:lpstr>Time Handling</vt:lpstr>
      <vt:lpstr>Continuous Collision Detection</vt:lpstr>
      <vt:lpstr>Speculative Contact</vt:lpstr>
      <vt:lpstr>Speculative Contact</vt:lpstr>
      <vt:lpstr>Constraints</vt:lpstr>
      <vt:lpstr>Stiff Constraints - Rods</vt:lpstr>
      <vt:lpstr>Stiff Constraints - Rods</vt:lpstr>
      <vt:lpstr>Stiff Constraints - Rods</vt:lpstr>
      <vt:lpstr>Spring Constraints</vt:lpstr>
      <vt:lpstr>Hooke‘s Law</vt:lpstr>
      <vt:lpstr>Stiffness</vt:lpstr>
      <vt:lpstr>Particle networks</vt:lpstr>
      <vt:lpstr>Deformable objects</vt:lpstr>
      <vt:lpstr>Collision handling schemes</vt:lpstr>
      <vt:lpstr>Sequential Impulses</vt:lpstr>
      <vt:lpstr>Sequential Impulses</vt:lpstr>
      <vt:lpstr>Sequential Impulses</vt:lpstr>
      <vt:lpstr>Sequential Impulses</vt:lpstr>
      <vt:lpstr>Constraint-based</vt:lpstr>
      <vt:lpstr>Other integrators</vt:lpstr>
      <vt:lpstr>Rotation</vt:lpstr>
      <vt:lpstr>Torque</vt:lpstr>
      <vt:lpstr>Mass Moment of Inertia</vt:lpstr>
      <vt:lpstr>Inverse Inertia Tensor</vt:lpstr>
      <vt:lpstr>Integration</vt:lpstr>
      <vt:lpstr>Handling non-spherical rigid bodies</vt:lpstr>
      <vt:lpstr>Handling non-spherical rigid bodies</vt:lpstr>
      <vt:lpstr>Friction</vt:lpstr>
      <vt:lpstr>Coulomb‘s Law</vt:lpstr>
      <vt:lpstr>Friction</vt:lpstr>
      <vt:lpstr>Contact basis</vt:lpstr>
      <vt:lpstr>Calculating the contact basis</vt:lpstr>
      <vt:lpstr>Velocity resolution</vt:lpstr>
      <vt:lpstr>Velocity resolution</vt:lpstr>
      <vt:lpstr>Velocity resolution</vt:lpstr>
      <vt:lpstr>Velocity resolution</vt:lpstr>
      <vt:lpstr>Identify the velocity of the collision point</vt:lpstr>
      <vt:lpstr>Map velocity into the collision basis</vt:lpstr>
      <vt:lpstr>X-Axis (= collision Normal)</vt:lpstr>
      <vt:lpstr>Y and Z-Axis</vt:lpstr>
      <vt:lpstr>Apply changes as impulses</vt:lpstr>
      <vt:lpstr>Exercise 8</vt:lpstr>
      <vt:lpstr>Exercise 8 2.1</vt:lpstr>
      <vt:lpstr>Exercise 8 2.2</vt:lpstr>
      <vt:lpstr>Exercise 8 2.3</vt:lpstr>
      <vt:lpstr>Exercise 8 2.3</vt:lpstr>
      <vt:lpstr>Exercise 9 – Practical Tasks</vt:lpstr>
      <vt:lpstr>Exercise 9 – Theoretical Task</vt:lpstr>
      <vt:lpstr>Questions &amp; Contact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 Titel / the Titel</dc:title>
  <dc:creator>Ralf Steinmetz</dc:creator>
  <cp:lastModifiedBy>Florian Mehm</cp:lastModifiedBy>
  <cp:revision>361</cp:revision>
  <dcterms:modified xsi:type="dcterms:W3CDTF">2014-12-12T12:19:27Z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D">
    <vt:lpwstr>123bb053-ad6c-46a1-9234-a71650388708</vt:lpwstr>
  </property>
  <property fmtid="{D5CDD505-2E9C-101B-9397-08002B2CF9AE}" pid="3" name="LISKOMID">
    <vt:lpwstr>591d73a1-fdec-4118-9d1b-e68bb7c6a0b0</vt:lpwstr>
  </property>
</Properties>
</file>